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2" r:id="rId1"/>
  </p:sldMasterIdLst>
  <p:notesMasterIdLst>
    <p:notesMasterId r:id="rId38"/>
  </p:notesMasterIdLst>
  <p:handoutMasterIdLst>
    <p:handoutMasterId r:id="rId39"/>
  </p:handoutMasterIdLst>
  <p:sldIdLst>
    <p:sldId id="256" r:id="rId2"/>
    <p:sldId id="405" r:id="rId3"/>
    <p:sldId id="257" r:id="rId4"/>
    <p:sldId id="403" r:id="rId5"/>
    <p:sldId id="398" r:id="rId6"/>
    <p:sldId id="404" r:id="rId7"/>
    <p:sldId id="357" r:id="rId8"/>
    <p:sldId id="306" r:id="rId9"/>
    <p:sldId id="378" r:id="rId10"/>
    <p:sldId id="258" r:id="rId11"/>
    <p:sldId id="379" r:id="rId12"/>
    <p:sldId id="380" r:id="rId13"/>
    <p:sldId id="381" r:id="rId14"/>
    <p:sldId id="382" r:id="rId15"/>
    <p:sldId id="421" r:id="rId16"/>
    <p:sldId id="417" r:id="rId17"/>
    <p:sldId id="389" r:id="rId18"/>
    <p:sldId id="391" r:id="rId19"/>
    <p:sldId id="415" r:id="rId20"/>
    <p:sldId id="399" r:id="rId21"/>
    <p:sldId id="394" r:id="rId22"/>
    <p:sldId id="407" r:id="rId23"/>
    <p:sldId id="339" r:id="rId24"/>
    <p:sldId id="348" r:id="rId25"/>
    <p:sldId id="369" r:id="rId26"/>
    <p:sldId id="418" r:id="rId27"/>
    <p:sldId id="406" r:id="rId28"/>
    <p:sldId id="413" r:id="rId29"/>
    <p:sldId id="420" r:id="rId30"/>
    <p:sldId id="419" r:id="rId31"/>
    <p:sldId id="414" r:id="rId32"/>
    <p:sldId id="410" r:id="rId33"/>
    <p:sldId id="408" r:id="rId34"/>
    <p:sldId id="409" r:id="rId35"/>
    <p:sldId id="375" r:id="rId36"/>
    <p:sldId id="297" r:id="rId3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DEF830-440E-1BEF-8C29-27FD9EFA2371}" name="Steinecker, Julie" initials="SJ" userId="S::jsteinecker@luc.edu::a0761d08-b4e9-4d7f-9132-c1e51814390c" providerId="AD"/>
  <p188:author id="{1787E8B7-7828-682B-FDE2-ED0E56C76AAB}" name="Ozark, Laura" initials="LO" userId="S::lozark@luc.edu::864a9ae2-cc16-4efe-8340-5b8bf76abf19" providerId="AD"/>
  <p188:author id="{2F5804CD-8723-6F06-087C-FA6F61EDFDD0}" name="Agape Lamberis" initials="AL" userId="S::aglamberis@luc.edu::0b2c086f-e921-4208-b583-b3342a32a59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mberis, Agape" initials="LA" lastIdx="25" clrIdx="0">
    <p:extLst>
      <p:ext uri="{19B8F6BF-5375-455C-9EA6-DF929625EA0E}">
        <p15:presenceInfo xmlns:p15="http://schemas.microsoft.com/office/powerpoint/2012/main" userId="S-1-5-21-3588597532-3196273806-102402428-99804" providerId="AD"/>
      </p:ext>
    </p:extLst>
  </p:cmAuthor>
  <p:cmAuthor id="2" name="Steinecker, Julie" initials="SJ" lastIdx="22" clrIdx="1">
    <p:extLst>
      <p:ext uri="{19B8F6BF-5375-455C-9EA6-DF929625EA0E}">
        <p15:presenceInfo xmlns:p15="http://schemas.microsoft.com/office/powerpoint/2012/main" userId="S-1-5-21-3588597532-3196273806-102402428-1236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FF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80" autoAdjust="0"/>
    <p:restoredTop sz="93808" autoAdjust="0"/>
  </p:normalViewPr>
  <p:slideViewPr>
    <p:cSldViewPr>
      <p:cViewPr varScale="1">
        <p:scale>
          <a:sx n="104" d="100"/>
          <a:sy n="104" d="100"/>
        </p:scale>
        <p:origin x="190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presProps" Target="pres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545C3E-97EA-418F-B6A6-8A74EDF27B1E}"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0121C495-E071-426F-BC4C-6D4A3D880E7E}">
      <dgm:prSet/>
      <dgm:spPr/>
      <dgm:t>
        <a:bodyPr/>
        <a:lstStyle/>
        <a:p>
          <a:r>
            <a:rPr lang="en-US"/>
            <a:t>22 weeks of electives to graduate</a:t>
          </a:r>
        </a:p>
      </dgm:t>
    </dgm:pt>
    <dgm:pt modelId="{A2F79A59-52E6-4CFE-A341-8918683D38BD}" type="parTrans" cxnId="{9800F7EA-D342-4254-98BE-C47EC88DFE76}">
      <dgm:prSet/>
      <dgm:spPr/>
      <dgm:t>
        <a:bodyPr/>
        <a:lstStyle/>
        <a:p>
          <a:endParaRPr lang="en-US"/>
        </a:p>
      </dgm:t>
    </dgm:pt>
    <dgm:pt modelId="{C3227513-0C0A-4274-9E31-F0E6D2166DD1}" type="sibTrans" cxnId="{9800F7EA-D342-4254-98BE-C47EC88DFE76}">
      <dgm:prSet/>
      <dgm:spPr/>
      <dgm:t>
        <a:bodyPr/>
        <a:lstStyle/>
        <a:p>
          <a:endParaRPr lang="en-US"/>
        </a:p>
      </dgm:t>
    </dgm:pt>
    <dgm:pt modelId="{7424D70A-5002-42E4-AFF0-5861821E60AD}">
      <dgm:prSet/>
      <dgm:spPr/>
      <dgm:t>
        <a:bodyPr/>
        <a:lstStyle/>
        <a:p>
          <a:r>
            <a:rPr lang="en-US"/>
            <a:t>12 weeks need to be clinical </a:t>
          </a:r>
        </a:p>
      </dgm:t>
    </dgm:pt>
    <dgm:pt modelId="{CF3520A9-C007-441F-8701-0F9A2B79E844}" type="parTrans" cxnId="{0EEEE3AC-034B-4A65-A7E8-ACC7F7416EAD}">
      <dgm:prSet/>
      <dgm:spPr/>
      <dgm:t>
        <a:bodyPr/>
        <a:lstStyle/>
        <a:p>
          <a:endParaRPr lang="en-US"/>
        </a:p>
      </dgm:t>
    </dgm:pt>
    <dgm:pt modelId="{09231799-D770-48A8-AE53-983996C28076}" type="sibTrans" cxnId="{0EEEE3AC-034B-4A65-A7E8-ACC7F7416EAD}">
      <dgm:prSet/>
      <dgm:spPr/>
      <dgm:t>
        <a:bodyPr/>
        <a:lstStyle/>
        <a:p>
          <a:endParaRPr lang="en-US"/>
        </a:p>
      </dgm:t>
    </dgm:pt>
    <dgm:pt modelId="{A347BBE8-0C4A-4AC7-8C99-FBB15F331D94}">
      <dgm:prSet/>
      <dgm:spPr/>
      <dgm:t>
        <a:bodyPr/>
        <a:lstStyle/>
        <a:p>
          <a:r>
            <a:rPr lang="en-US"/>
            <a:t>Electives can be taken intramurally</a:t>
          </a:r>
        </a:p>
      </dgm:t>
    </dgm:pt>
    <dgm:pt modelId="{B643CD9D-9D27-44AE-8E52-31868043B813}" type="parTrans" cxnId="{73957DF9-37FD-4B1B-9587-84D0FC92BB0A}">
      <dgm:prSet/>
      <dgm:spPr/>
      <dgm:t>
        <a:bodyPr/>
        <a:lstStyle/>
        <a:p>
          <a:endParaRPr lang="en-US"/>
        </a:p>
      </dgm:t>
    </dgm:pt>
    <dgm:pt modelId="{9A6AB08F-0344-481A-8391-36C15D6BE62C}" type="sibTrans" cxnId="{73957DF9-37FD-4B1B-9587-84D0FC92BB0A}">
      <dgm:prSet/>
      <dgm:spPr/>
      <dgm:t>
        <a:bodyPr/>
        <a:lstStyle/>
        <a:p>
          <a:endParaRPr lang="en-US"/>
        </a:p>
      </dgm:t>
    </dgm:pt>
    <dgm:pt modelId="{0DDCB2F5-E16C-45DA-81AF-16E66AB7BCD5}">
      <dgm:prSet/>
      <dgm:spPr/>
      <dgm:t>
        <a:bodyPr/>
        <a:lstStyle/>
        <a:p>
          <a:r>
            <a:rPr lang="en-US"/>
            <a:t>In our elective catalog (LUMC/HVA/MNH…)</a:t>
          </a:r>
        </a:p>
      </dgm:t>
    </dgm:pt>
    <dgm:pt modelId="{8875E025-4CCC-4325-A02E-97309C685DAB}" type="parTrans" cxnId="{0460A4F9-12C4-4B81-B44A-82FE7ADC4865}">
      <dgm:prSet/>
      <dgm:spPr/>
      <dgm:t>
        <a:bodyPr/>
        <a:lstStyle/>
        <a:p>
          <a:endParaRPr lang="en-US"/>
        </a:p>
      </dgm:t>
    </dgm:pt>
    <dgm:pt modelId="{C02D90DF-F004-4B89-A8BC-D479CA91AA44}" type="sibTrans" cxnId="{0460A4F9-12C4-4B81-B44A-82FE7ADC4865}">
      <dgm:prSet/>
      <dgm:spPr/>
      <dgm:t>
        <a:bodyPr/>
        <a:lstStyle/>
        <a:p>
          <a:endParaRPr lang="en-US"/>
        </a:p>
      </dgm:t>
    </dgm:pt>
    <dgm:pt modelId="{456AA75F-78C6-46AD-92B3-293F925675CF}">
      <dgm:prSet/>
      <dgm:spPr/>
      <dgm:t>
        <a:bodyPr/>
        <a:lstStyle/>
        <a:p>
          <a:r>
            <a:rPr lang="en-US"/>
            <a:t>Electives can be taken outside of Loyola/Hines</a:t>
          </a:r>
        </a:p>
      </dgm:t>
    </dgm:pt>
    <dgm:pt modelId="{25C5CAD1-61AC-4F9C-952B-D7B35A016F98}" type="parTrans" cxnId="{070A81FF-CF36-4999-808A-C1F17EC0BCDF}">
      <dgm:prSet/>
      <dgm:spPr/>
      <dgm:t>
        <a:bodyPr/>
        <a:lstStyle/>
        <a:p>
          <a:endParaRPr lang="en-US"/>
        </a:p>
      </dgm:t>
    </dgm:pt>
    <dgm:pt modelId="{7371F127-22D5-4547-81BF-AE993458F98B}" type="sibTrans" cxnId="{070A81FF-CF36-4999-808A-C1F17EC0BCDF}">
      <dgm:prSet/>
      <dgm:spPr/>
      <dgm:t>
        <a:bodyPr/>
        <a:lstStyle/>
        <a:p>
          <a:endParaRPr lang="en-US"/>
        </a:p>
      </dgm:t>
    </dgm:pt>
    <dgm:pt modelId="{B8724595-EA97-4906-94C6-F6036FC18943}">
      <dgm:prSet/>
      <dgm:spPr/>
      <dgm:t>
        <a:bodyPr/>
        <a:lstStyle/>
        <a:p>
          <a:r>
            <a:rPr lang="en-US"/>
            <a:t>AKA Audition rotations</a:t>
          </a:r>
        </a:p>
      </dgm:t>
    </dgm:pt>
    <dgm:pt modelId="{BC615560-CE1A-4D4D-92B3-1634C3CCA933}" type="parTrans" cxnId="{19906B92-219E-4810-BB0A-9B54606E9D82}">
      <dgm:prSet/>
      <dgm:spPr/>
      <dgm:t>
        <a:bodyPr/>
        <a:lstStyle/>
        <a:p>
          <a:endParaRPr lang="en-US"/>
        </a:p>
      </dgm:t>
    </dgm:pt>
    <dgm:pt modelId="{0C7E0E57-3D30-4663-A719-40DA022DF532}" type="sibTrans" cxnId="{19906B92-219E-4810-BB0A-9B54606E9D82}">
      <dgm:prSet/>
      <dgm:spPr/>
      <dgm:t>
        <a:bodyPr/>
        <a:lstStyle/>
        <a:p>
          <a:endParaRPr lang="en-US"/>
        </a:p>
      </dgm:t>
    </dgm:pt>
    <dgm:pt modelId="{CBC357B5-C4A0-4B7B-82FE-9BB7CD80A92E}">
      <dgm:prSet/>
      <dgm:spPr/>
      <dgm:t>
        <a:bodyPr/>
        <a:lstStyle/>
        <a:p>
          <a:r>
            <a:rPr lang="en-US"/>
            <a:t>The PPD session on January 14 will cover electives in more detail</a:t>
          </a:r>
        </a:p>
      </dgm:t>
    </dgm:pt>
    <dgm:pt modelId="{AEAC5443-04C1-46A5-948E-C730C2E71671}" type="parTrans" cxnId="{81B6B172-7856-4FF8-A82E-5C3053976B1C}">
      <dgm:prSet/>
      <dgm:spPr/>
      <dgm:t>
        <a:bodyPr/>
        <a:lstStyle/>
        <a:p>
          <a:endParaRPr lang="en-US"/>
        </a:p>
      </dgm:t>
    </dgm:pt>
    <dgm:pt modelId="{87B73F1C-EA78-43F2-80BC-6E66964CD74E}" type="sibTrans" cxnId="{81B6B172-7856-4FF8-A82E-5C3053976B1C}">
      <dgm:prSet/>
      <dgm:spPr/>
      <dgm:t>
        <a:bodyPr/>
        <a:lstStyle/>
        <a:p>
          <a:endParaRPr lang="en-US"/>
        </a:p>
      </dgm:t>
    </dgm:pt>
    <dgm:pt modelId="{6B532C63-E11B-40EA-B407-3D7C9CF8C4F2}" type="pres">
      <dgm:prSet presAssocID="{C8545C3E-97EA-418F-B6A6-8A74EDF27B1E}" presName="diagram" presStyleCnt="0">
        <dgm:presLayoutVars>
          <dgm:dir/>
          <dgm:resizeHandles val="exact"/>
        </dgm:presLayoutVars>
      </dgm:prSet>
      <dgm:spPr/>
    </dgm:pt>
    <dgm:pt modelId="{11292336-56F0-4A18-80A5-F33FB4A1B762}" type="pres">
      <dgm:prSet presAssocID="{0121C495-E071-426F-BC4C-6D4A3D880E7E}" presName="node" presStyleLbl="node1" presStyleIdx="0" presStyleCnt="5">
        <dgm:presLayoutVars>
          <dgm:bulletEnabled val="1"/>
        </dgm:presLayoutVars>
      </dgm:prSet>
      <dgm:spPr/>
    </dgm:pt>
    <dgm:pt modelId="{AAD9A053-6165-4069-A17E-69A5A241255B}" type="pres">
      <dgm:prSet presAssocID="{C3227513-0C0A-4274-9E31-F0E6D2166DD1}" presName="sibTrans" presStyleCnt="0"/>
      <dgm:spPr/>
    </dgm:pt>
    <dgm:pt modelId="{63E9B5E7-7D5E-4B4E-BDE3-94DF170DCB13}" type="pres">
      <dgm:prSet presAssocID="{7424D70A-5002-42E4-AFF0-5861821E60AD}" presName="node" presStyleLbl="node1" presStyleIdx="1" presStyleCnt="5">
        <dgm:presLayoutVars>
          <dgm:bulletEnabled val="1"/>
        </dgm:presLayoutVars>
      </dgm:prSet>
      <dgm:spPr/>
    </dgm:pt>
    <dgm:pt modelId="{5CA117BA-AB43-47CA-B9DB-B49784132F79}" type="pres">
      <dgm:prSet presAssocID="{09231799-D770-48A8-AE53-983996C28076}" presName="sibTrans" presStyleCnt="0"/>
      <dgm:spPr/>
    </dgm:pt>
    <dgm:pt modelId="{819AC6AF-C875-4474-9728-4A86F0D3E7B7}" type="pres">
      <dgm:prSet presAssocID="{A347BBE8-0C4A-4AC7-8C99-FBB15F331D94}" presName="node" presStyleLbl="node1" presStyleIdx="2" presStyleCnt="5">
        <dgm:presLayoutVars>
          <dgm:bulletEnabled val="1"/>
        </dgm:presLayoutVars>
      </dgm:prSet>
      <dgm:spPr/>
    </dgm:pt>
    <dgm:pt modelId="{0693BB83-C138-4B70-95F9-0D15706483C7}" type="pres">
      <dgm:prSet presAssocID="{9A6AB08F-0344-481A-8391-36C15D6BE62C}" presName="sibTrans" presStyleCnt="0"/>
      <dgm:spPr/>
    </dgm:pt>
    <dgm:pt modelId="{6B30C2D2-C467-45D4-89B2-23F5F713B25E}" type="pres">
      <dgm:prSet presAssocID="{456AA75F-78C6-46AD-92B3-293F925675CF}" presName="node" presStyleLbl="node1" presStyleIdx="3" presStyleCnt="5">
        <dgm:presLayoutVars>
          <dgm:bulletEnabled val="1"/>
        </dgm:presLayoutVars>
      </dgm:prSet>
      <dgm:spPr/>
    </dgm:pt>
    <dgm:pt modelId="{52D196A0-DDE4-4427-B777-3B1A992145A6}" type="pres">
      <dgm:prSet presAssocID="{7371F127-22D5-4547-81BF-AE993458F98B}" presName="sibTrans" presStyleCnt="0"/>
      <dgm:spPr/>
    </dgm:pt>
    <dgm:pt modelId="{E0068B3D-8C85-4ECA-B23E-9A00625F7509}" type="pres">
      <dgm:prSet presAssocID="{CBC357B5-C4A0-4B7B-82FE-9BB7CD80A92E}" presName="node" presStyleLbl="node1" presStyleIdx="4" presStyleCnt="5">
        <dgm:presLayoutVars>
          <dgm:bulletEnabled val="1"/>
        </dgm:presLayoutVars>
      </dgm:prSet>
      <dgm:spPr/>
    </dgm:pt>
  </dgm:ptLst>
  <dgm:cxnLst>
    <dgm:cxn modelId="{E2DAF81D-DD9C-49F8-B37D-356734AE8609}" type="presOf" srcId="{CBC357B5-C4A0-4B7B-82FE-9BB7CD80A92E}" destId="{E0068B3D-8C85-4ECA-B23E-9A00625F7509}" srcOrd="0" destOrd="0" presId="urn:microsoft.com/office/officeart/2005/8/layout/default"/>
    <dgm:cxn modelId="{81BB1742-BC14-4A34-85FC-70821CDAC103}" type="presOf" srcId="{7424D70A-5002-42E4-AFF0-5861821E60AD}" destId="{63E9B5E7-7D5E-4B4E-BDE3-94DF170DCB13}" srcOrd="0" destOrd="0" presId="urn:microsoft.com/office/officeart/2005/8/layout/default"/>
    <dgm:cxn modelId="{1A99A562-D5F8-4C37-8C3C-65C5AAE8D2B4}" type="presOf" srcId="{B8724595-EA97-4906-94C6-F6036FC18943}" destId="{6B30C2D2-C467-45D4-89B2-23F5F713B25E}" srcOrd="0" destOrd="1" presId="urn:microsoft.com/office/officeart/2005/8/layout/default"/>
    <dgm:cxn modelId="{81B6B172-7856-4FF8-A82E-5C3053976B1C}" srcId="{C8545C3E-97EA-418F-B6A6-8A74EDF27B1E}" destId="{CBC357B5-C4A0-4B7B-82FE-9BB7CD80A92E}" srcOrd="4" destOrd="0" parTransId="{AEAC5443-04C1-46A5-948E-C730C2E71671}" sibTransId="{87B73F1C-EA78-43F2-80BC-6E66964CD74E}"/>
    <dgm:cxn modelId="{173A1E5A-F722-4724-B788-82F9D52C965A}" type="presOf" srcId="{C8545C3E-97EA-418F-B6A6-8A74EDF27B1E}" destId="{6B532C63-E11B-40EA-B407-3D7C9CF8C4F2}" srcOrd="0" destOrd="0" presId="urn:microsoft.com/office/officeart/2005/8/layout/default"/>
    <dgm:cxn modelId="{CD13218F-BF91-42F2-BF00-8249E14373D4}" type="presOf" srcId="{0121C495-E071-426F-BC4C-6D4A3D880E7E}" destId="{11292336-56F0-4A18-80A5-F33FB4A1B762}" srcOrd="0" destOrd="0" presId="urn:microsoft.com/office/officeart/2005/8/layout/default"/>
    <dgm:cxn modelId="{19906B92-219E-4810-BB0A-9B54606E9D82}" srcId="{456AA75F-78C6-46AD-92B3-293F925675CF}" destId="{B8724595-EA97-4906-94C6-F6036FC18943}" srcOrd="0" destOrd="0" parTransId="{BC615560-CE1A-4D4D-92B3-1634C3CCA933}" sibTransId="{0C7E0E57-3D30-4663-A719-40DA022DF532}"/>
    <dgm:cxn modelId="{99BC75A8-7580-48ED-8456-36EEECBF2BD1}" type="presOf" srcId="{0DDCB2F5-E16C-45DA-81AF-16E66AB7BCD5}" destId="{819AC6AF-C875-4474-9728-4A86F0D3E7B7}" srcOrd="0" destOrd="1" presId="urn:microsoft.com/office/officeart/2005/8/layout/default"/>
    <dgm:cxn modelId="{0EEEE3AC-034B-4A65-A7E8-ACC7F7416EAD}" srcId="{C8545C3E-97EA-418F-B6A6-8A74EDF27B1E}" destId="{7424D70A-5002-42E4-AFF0-5861821E60AD}" srcOrd="1" destOrd="0" parTransId="{CF3520A9-C007-441F-8701-0F9A2B79E844}" sibTransId="{09231799-D770-48A8-AE53-983996C28076}"/>
    <dgm:cxn modelId="{CC56F7C2-DA13-419F-820D-A518CB18DEFF}" type="presOf" srcId="{456AA75F-78C6-46AD-92B3-293F925675CF}" destId="{6B30C2D2-C467-45D4-89B2-23F5F713B25E}" srcOrd="0" destOrd="0" presId="urn:microsoft.com/office/officeart/2005/8/layout/default"/>
    <dgm:cxn modelId="{EF0BDBEA-DA27-4A36-BFBC-9406859E9CCF}" type="presOf" srcId="{A347BBE8-0C4A-4AC7-8C99-FBB15F331D94}" destId="{819AC6AF-C875-4474-9728-4A86F0D3E7B7}" srcOrd="0" destOrd="0" presId="urn:microsoft.com/office/officeart/2005/8/layout/default"/>
    <dgm:cxn modelId="{9800F7EA-D342-4254-98BE-C47EC88DFE76}" srcId="{C8545C3E-97EA-418F-B6A6-8A74EDF27B1E}" destId="{0121C495-E071-426F-BC4C-6D4A3D880E7E}" srcOrd="0" destOrd="0" parTransId="{A2F79A59-52E6-4CFE-A341-8918683D38BD}" sibTransId="{C3227513-0C0A-4274-9E31-F0E6D2166DD1}"/>
    <dgm:cxn modelId="{73957DF9-37FD-4B1B-9587-84D0FC92BB0A}" srcId="{C8545C3E-97EA-418F-B6A6-8A74EDF27B1E}" destId="{A347BBE8-0C4A-4AC7-8C99-FBB15F331D94}" srcOrd="2" destOrd="0" parTransId="{B643CD9D-9D27-44AE-8E52-31868043B813}" sibTransId="{9A6AB08F-0344-481A-8391-36C15D6BE62C}"/>
    <dgm:cxn modelId="{0460A4F9-12C4-4B81-B44A-82FE7ADC4865}" srcId="{A347BBE8-0C4A-4AC7-8C99-FBB15F331D94}" destId="{0DDCB2F5-E16C-45DA-81AF-16E66AB7BCD5}" srcOrd="0" destOrd="0" parTransId="{8875E025-4CCC-4325-A02E-97309C685DAB}" sibTransId="{C02D90DF-F004-4B89-A8BC-D479CA91AA44}"/>
    <dgm:cxn modelId="{070A81FF-CF36-4999-808A-C1F17EC0BCDF}" srcId="{C8545C3E-97EA-418F-B6A6-8A74EDF27B1E}" destId="{456AA75F-78C6-46AD-92B3-293F925675CF}" srcOrd="3" destOrd="0" parTransId="{25C5CAD1-61AC-4F9C-952B-D7B35A016F98}" sibTransId="{7371F127-22D5-4547-81BF-AE993458F98B}"/>
    <dgm:cxn modelId="{0774FC28-E6F2-4AE5-8A8F-227DD27B797B}" type="presParOf" srcId="{6B532C63-E11B-40EA-B407-3D7C9CF8C4F2}" destId="{11292336-56F0-4A18-80A5-F33FB4A1B762}" srcOrd="0" destOrd="0" presId="urn:microsoft.com/office/officeart/2005/8/layout/default"/>
    <dgm:cxn modelId="{26E22ECE-AD90-4C9F-B92C-4254827B6089}" type="presParOf" srcId="{6B532C63-E11B-40EA-B407-3D7C9CF8C4F2}" destId="{AAD9A053-6165-4069-A17E-69A5A241255B}" srcOrd="1" destOrd="0" presId="urn:microsoft.com/office/officeart/2005/8/layout/default"/>
    <dgm:cxn modelId="{D9027B6A-D034-421A-9929-0BB95FC6A1FF}" type="presParOf" srcId="{6B532C63-E11B-40EA-B407-3D7C9CF8C4F2}" destId="{63E9B5E7-7D5E-4B4E-BDE3-94DF170DCB13}" srcOrd="2" destOrd="0" presId="urn:microsoft.com/office/officeart/2005/8/layout/default"/>
    <dgm:cxn modelId="{272EEAA6-6EFF-446B-892C-ED7EA5857003}" type="presParOf" srcId="{6B532C63-E11B-40EA-B407-3D7C9CF8C4F2}" destId="{5CA117BA-AB43-47CA-B9DB-B49784132F79}" srcOrd="3" destOrd="0" presId="urn:microsoft.com/office/officeart/2005/8/layout/default"/>
    <dgm:cxn modelId="{420EE546-9772-488B-AE32-3521A530AE36}" type="presParOf" srcId="{6B532C63-E11B-40EA-B407-3D7C9CF8C4F2}" destId="{819AC6AF-C875-4474-9728-4A86F0D3E7B7}" srcOrd="4" destOrd="0" presId="urn:microsoft.com/office/officeart/2005/8/layout/default"/>
    <dgm:cxn modelId="{819B283A-E5FB-4D17-8C61-7640C23EBB7D}" type="presParOf" srcId="{6B532C63-E11B-40EA-B407-3D7C9CF8C4F2}" destId="{0693BB83-C138-4B70-95F9-0D15706483C7}" srcOrd="5" destOrd="0" presId="urn:microsoft.com/office/officeart/2005/8/layout/default"/>
    <dgm:cxn modelId="{75B55D9D-B9B5-42BA-B74D-1FA48C0E6247}" type="presParOf" srcId="{6B532C63-E11B-40EA-B407-3D7C9CF8C4F2}" destId="{6B30C2D2-C467-45D4-89B2-23F5F713B25E}" srcOrd="6" destOrd="0" presId="urn:microsoft.com/office/officeart/2005/8/layout/default"/>
    <dgm:cxn modelId="{9C2715BC-1C6A-46FC-AA72-AD4218C1A650}" type="presParOf" srcId="{6B532C63-E11B-40EA-B407-3D7C9CF8C4F2}" destId="{52D196A0-DDE4-4427-B777-3B1A992145A6}" srcOrd="7" destOrd="0" presId="urn:microsoft.com/office/officeart/2005/8/layout/default"/>
    <dgm:cxn modelId="{2442ECE9-969C-4256-BF5E-0FEAB99502ED}" type="presParOf" srcId="{6B532C63-E11B-40EA-B407-3D7C9CF8C4F2}" destId="{E0068B3D-8C85-4ECA-B23E-9A00625F750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FF1E15-BC6A-4092-997C-3E5BA33C3E26}"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139E0507-35B3-454D-8162-06E3140E3854}">
      <dgm:prSet/>
      <dgm:spPr/>
      <dgm:t>
        <a:bodyPr/>
        <a:lstStyle/>
        <a:p>
          <a:r>
            <a:rPr lang="en-US"/>
            <a:t>Electives</a:t>
          </a:r>
        </a:p>
      </dgm:t>
    </dgm:pt>
    <dgm:pt modelId="{8E764868-0C13-47C5-AC92-C9EE64583AA4}" type="parTrans" cxnId="{91BC57D9-4EC3-4CF4-BB1F-3FA9618FE1CF}">
      <dgm:prSet/>
      <dgm:spPr/>
      <dgm:t>
        <a:bodyPr/>
        <a:lstStyle/>
        <a:p>
          <a:endParaRPr lang="en-US"/>
        </a:p>
      </dgm:t>
    </dgm:pt>
    <dgm:pt modelId="{83615197-E235-4A5C-A6AB-8543A01AA718}" type="sibTrans" cxnId="{91BC57D9-4EC3-4CF4-BB1F-3FA9618FE1CF}">
      <dgm:prSet/>
      <dgm:spPr/>
      <dgm:t>
        <a:bodyPr/>
        <a:lstStyle/>
        <a:p>
          <a:endParaRPr lang="en-US"/>
        </a:p>
      </dgm:t>
    </dgm:pt>
    <dgm:pt modelId="{5586C858-DF3A-433B-B930-09F3BEB65829}">
      <dgm:prSet/>
      <dgm:spPr/>
      <dgm:t>
        <a:bodyPr/>
        <a:lstStyle/>
        <a:p>
          <a:r>
            <a:rPr lang="en-US"/>
            <a:t>Specific information about making an elective plan</a:t>
          </a:r>
        </a:p>
      </dgm:t>
    </dgm:pt>
    <dgm:pt modelId="{5E80EAF5-689D-4F2F-906F-3EC6CD77976D}" type="parTrans" cxnId="{FD227135-470E-406C-ADA6-8FC4586B95CA}">
      <dgm:prSet/>
      <dgm:spPr/>
      <dgm:t>
        <a:bodyPr/>
        <a:lstStyle/>
        <a:p>
          <a:endParaRPr lang="en-US"/>
        </a:p>
      </dgm:t>
    </dgm:pt>
    <dgm:pt modelId="{9680ED76-D976-434B-A601-B78AC37F57ED}" type="sibTrans" cxnId="{FD227135-470E-406C-ADA6-8FC4586B95CA}">
      <dgm:prSet/>
      <dgm:spPr/>
      <dgm:t>
        <a:bodyPr/>
        <a:lstStyle/>
        <a:p>
          <a:endParaRPr lang="en-US"/>
        </a:p>
      </dgm:t>
    </dgm:pt>
    <dgm:pt modelId="{8277C36B-1CA2-4D44-A188-003D997A9B46}">
      <dgm:prSet/>
      <dgm:spPr/>
      <dgm:t>
        <a:bodyPr/>
        <a:lstStyle/>
        <a:p>
          <a:r>
            <a:rPr lang="en-US"/>
            <a:t>Which rotations</a:t>
          </a:r>
        </a:p>
      </dgm:t>
    </dgm:pt>
    <dgm:pt modelId="{39BFA296-0530-488C-BB8B-9BF27FEC162A}" type="parTrans" cxnId="{EB87CCC5-4D6F-4B7E-A331-118DB2D1AA18}">
      <dgm:prSet/>
      <dgm:spPr/>
      <dgm:t>
        <a:bodyPr/>
        <a:lstStyle/>
        <a:p>
          <a:endParaRPr lang="en-US"/>
        </a:p>
      </dgm:t>
    </dgm:pt>
    <dgm:pt modelId="{6128684A-85D9-4298-9112-D46B0487C4A0}" type="sibTrans" cxnId="{EB87CCC5-4D6F-4B7E-A331-118DB2D1AA18}">
      <dgm:prSet/>
      <dgm:spPr/>
      <dgm:t>
        <a:bodyPr/>
        <a:lstStyle/>
        <a:p>
          <a:endParaRPr lang="en-US"/>
        </a:p>
      </dgm:t>
    </dgm:pt>
    <dgm:pt modelId="{20F2C48C-4AA8-4A42-B119-4E1133193B7D}">
      <dgm:prSet/>
      <dgm:spPr/>
      <dgm:t>
        <a:bodyPr/>
        <a:lstStyle/>
        <a:p>
          <a:r>
            <a:rPr lang="en-US" dirty="0"/>
            <a:t>Educational plan</a:t>
          </a:r>
        </a:p>
      </dgm:t>
    </dgm:pt>
    <dgm:pt modelId="{DA7BC0BA-8A4A-4244-9E17-2F8FD55ADADF}" type="parTrans" cxnId="{406F75BA-CD4C-4CF1-B290-024E623EDB01}">
      <dgm:prSet/>
      <dgm:spPr/>
      <dgm:t>
        <a:bodyPr/>
        <a:lstStyle/>
        <a:p>
          <a:endParaRPr lang="en-US"/>
        </a:p>
      </dgm:t>
    </dgm:pt>
    <dgm:pt modelId="{AA39C244-7B71-4E8D-8424-914944B4D0B5}" type="sibTrans" cxnId="{406F75BA-CD4C-4CF1-B290-024E623EDB01}">
      <dgm:prSet/>
      <dgm:spPr/>
      <dgm:t>
        <a:bodyPr/>
        <a:lstStyle/>
        <a:p>
          <a:endParaRPr lang="en-US"/>
        </a:p>
      </dgm:t>
    </dgm:pt>
    <dgm:pt modelId="{05F83A61-28AC-4865-9049-9707087ACF81}">
      <dgm:prSet/>
      <dgm:spPr/>
      <dgm:t>
        <a:bodyPr/>
        <a:lstStyle/>
        <a:p>
          <a:r>
            <a:rPr lang="en-US"/>
            <a:t>Extramural/Away/Audition rotations</a:t>
          </a:r>
        </a:p>
      </dgm:t>
    </dgm:pt>
    <dgm:pt modelId="{2B6BFF9D-D8EC-4D76-BDD1-5B30943DAAB5}" type="parTrans" cxnId="{43F28724-6ECA-49F8-9A40-F4FFE27418BC}">
      <dgm:prSet/>
      <dgm:spPr/>
      <dgm:t>
        <a:bodyPr/>
        <a:lstStyle/>
        <a:p>
          <a:endParaRPr lang="en-US"/>
        </a:p>
      </dgm:t>
    </dgm:pt>
    <dgm:pt modelId="{0AF926CE-DA64-46E7-B4E5-FB18C916BF15}" type="sibTrans" cxnId="{43F28724-6ECA-49F8-9A40-F4FFE27418BC}">
      <dgm:prSet/>
      <dgm:spPr/>
      <dgm:t>
        <a:bodyPr/>
        <a:lstStyle/>
        <a:p>
          <a:endParaRPr lang="en-US"/>
        </a:p>
      </dgm:t>
    </dgm:pt>
    <dgm:pt modelId="{C79C223A-C62D-4058-A411-9B64AF2E8E95}">
      <dgm:prSet/>
      <dgm:spPr/>
      <dgm:t>
        <a:bodyPr/>
        <a:lstStyle/>
        <a:p>
          <a:r>
            <a:rPr lang="en-US"/>
            <a:t>VSLO is the AAMC application program for applying to many programs</a:t>
          </a:r>
        </a:p>
      </dgm:t>
    </dgm:pt>
    <dgm:pt modelId="{B7E4DE38-20DD-4E16-8DFC-A7C1F8EBE321}" type="parTrans" cxnId="{0AC6B7EF-11B8-4890-9D2F-7F19F4D18CF7}">
      <dgm:prSet/>
      <dgm:spPr/>
      <dgm:t>
        <a:bodyPr/>
        <a:lstStyle/>
        <a:p>
          <a:endParaRPr lang="en-US"/>
        </a:p>
      </dgm:t>
    </dgm:pt>
    <dgm:pt modelId="{E1F2B4F1-14F4-44B6-950A-F62B678B2318}" type="sibTrans" cxnId="{0AC6B7EF-11B8-4890-9D2F-7F19F4D18CF7}">
      <dgm:prSet/>
      <dgm:spPr/>
      <dgm:t>
        <a:bodyPr/>
        <a:lstStyle/>
        <a:p>
          <a:endParaRPr lang="en-US"/>
        </a:p>
      </dgm:t>
    </dgm:pt>
    <dgm:pt modelId="{BFFCDF99-FEFF-4402-90A6-F5495F9DCB7F}" type="pres">
      <dgm:prSet presAssocID="{F7FF1E15-BC6A-4092-997C-3E5BA33C3E26}" presName="linear" presStyleCnt="0">
        <dgm:presLayoutVars>
          <dgm:dir/>
          <dgm:animLvl val="lvl"/>
          <dgm:resizeHandles val="exact"/>
        </dgm:presLayoutVars>
      </dgm:prSet>
      <dgm:spPr/>
    </dgm:pt>
    <dgm:pt modelId="{F3DA73E9-7EDC-4EB8-B781-84E72CAE1EBF}" type="pres">
      <dgm:prSet presAssocID="{139E0507-35B3-454D-8162-06E3140E3854}" presName="parentLin" presStyleCnt="0"/>
      <dgm:spPr/>
    </dgm:pt>
    <dgm:pt modelId="{81BDDC06-FCE2-4789-A44C-3B8C4627EFCA}" type="pres">
      <dgm:prSet presAssocID="{139E0507-35B3-454D-8162-06E3140E3854}" presName="parentLeftMargin" presStyleLbl="node1" presStyleIdx="0" presStyleCnt="2"/>
      <dgm:spPr/>
    </dgm:pt>
    <dgm:pt modelId="{5B7B65B6-1E56-4781-B384-175F73942803}" type="pres">
      <dgm:prSet presAssocID="{139E0507-35B3-454D-8162-06E3140E3854}" presName="parentText" presStyleLbl="node1" presStyleIdx="0" presStyleCnt="2">
        <dgm:presLayoutVars>
          <dgm:chMax val="0"/>
          <dgm:bulletEnabled val="1"/>
        </dgm:presLayoutVars>
      </dgm:prSet>
      <dgm:spPr/>
    </dgm:pt>
    <dgm:pt modelId="{B763D501-9471-42C0-B6FF-0F5FFF24DFD5}" type="pres">
      <dgm:prSet presAssocID="{139E0507-35B3-454D-8162-06E3140E3854}" presName="negativeSpace" presStyleCnt="0"/>
      <dgm:spPr/>
    </dgm:pt>
    <dgm:pt modelId="{49A2B193-4292-440F-9DC4-1F2CF52DB4EB}" type="pres">
      <dgm:prSet presAssocID="{139E0507-35B3-454D-8162-06E3140E3854}" presName="childText" presStyleLbl="conFgAcc1" presStyleIdx="0" presStyleCnt="2">
        <dgm:presLayoutVars>
          <dgm:bulletEnabled val="1"/>
        </dgm:presLayoutVars>
      </dgm:prSet>
      <dgm:spPr/>
    </dgm:pt>
    <dgm:pt modelId="{DAD36A1D-2309-4200-B700-9288BAE17EDD}" type="pres">
      <dgm:prSet presAssocID="{83615197-E235-4A5C-A6AB-8543A01AA718}" presName="spaceBetweenRectangles" presStyleCnt="0"/>
      <dgm:spPr/>
    </dgm:pt>
    <dgm:pt modelId="{F70423A1-28A4-4F7F-AFAC-D60840095ED1}" type="pres">
      <dgm:prSet presAssocID="{05F83A61-28AC-4865-9049-9707087ACF81}" presName="parentLin" presStyleCnt="0"/>
      <dgm:spPr/>
    </dgm:pt>
    <dgm:pt modelId="{F6AA6745-4C92-4E67-B1EE-F2A3A0FDE5D9}" type="pres">
      <dgm:prSet presAssocID="{05F83A61-28AC-4865-9049-9707087ACF81}" presName="parentLeftMargin" presStyleLbl="node1" presStyleIdx="0" presStyleCnt="2"/>
      <dgm:spPr/>
    </dgm:pt>
    <dgm:pt modelId="{9C3C6D0B-E3DB-4523-9BD6-7E8988CCBE16}" type="pres">
      <dgm:prSet presAssocID="{05F83A61-28AC-4865-9049-9707087ACF81}" presName="parentText" presStyleLbl="node1" presStyleIdx="1" presStyleCnt="2">
        <dgm:presLayoutVars>
          <dgm:chMax val="0"/>
          <dgm:bulletEnabled val="1"/>
        </dgm:presLayoutVars>
      </dgm:prSet>
      <dgm:spPr/>
    </dgm:pt>
    <dgm:pt modelId="{F7941208-2C1C-494A-8776-22B3EB4CA00E}" type="pres">
      <dgm:prSet presAssocID="{05F83A61-28AC-4865-9049-9707087ACF81}" presName="negativeSpace" presStyleCnt="0"/>
      <dgm:spPr/>
    </dgm:pt>
    <dgm:pt modelId="{96D4B791-13AD-4753-9C6C-8FA64B2894C7}" type="pres">
      <dgm:prSet presAssocID="{05F83A61-28AC-4865-9049-9707087ACF81}" presName="childText" presStyleLbl="conFgAcc1" presStyleIdx="1" presStyleCnt="2">
        <dgm:presLayoutVars>
          <dgm:bulletEnabled val="1"/>
        </dgm:presLayoutVars>
      </dgm:prSet>
      <dgm:spPr/>
    </dgm:pt>
  </dgm:ptLst>
  <dgm:cxnLst>
    <dgm:cxn modelId="{92E6940D-73B4-49DC-A552-0A6F3B7CE63E}" type="presOf" srcId="{05F83A61-28AC-4865-9049-9707087ACF81}" destId="{F6AA6745-4C92-4E67-B1EE-F2A3A0FDE5D9}" srcOrd="0" destOrd="0" presId="urn:microsoft.com/office/officeart/2005/8/layout/list1"/>
    <dgm:cxn modelId="{43F28724-6ECA-49F8-9A40-F4FFE27418BC}" srcId="{F7FF1E15-BC6A-4092-997C-3E5BA33C3E26}" destId="{05F83A61-28AC-4865-9049-9707087ACF81}" srcOrd="1" destOrd="0" parTransId="{2B6BFF9D-D8EC-4D76-BDD1-5B30943DAAB5}" sibTransId="{0AF926CE-DA64-46E7-B4E5-FB18C916BF15}"/>
    <dgm:cxn modelId="{FD227135-470E-406C-ADA6-8FC4586B95CA}" srcId="{139E0507-35B3-454D-8162-06E3140E3854}" destId="{5586C858-DF3A-433B-B930-09F3BEB65829}" srcOrd="0" destOrd="0" parTransId="{5E80EAF5-689D-4F2F-906F-3EC6CD77976D}" sibTransId="{9680ED76-D976-434B-A601-B78AC37F57ED}"/>
    <dgm:cxn modelId="{F6342E38-3043-46FC-A915-451B0129EBAC}" type="presOf" srcId="{C79C223A-C62D-4058-A411-9B64AF2E8E95}" destId="{96D4B791-13AD-4753-9C6C-8FA64B2894C7}" srcOrd="0" destOrd="0" presId="urn:microsoft.com/office/officeart/2005/8/layout/list1"/>
    <dgm:cxn modelId="{AA34DE7D-8B1F-4FA3-89E9-8BDE005B5672}" type="presOf" srcId="{139E0507-35B3-454D-8162-06E3140E3854}" destId="{81BDDC06-FCE2-4789-A44C-3B8C4627EFCA}" srcOrd="0" destOrd="0" presId="urn:microsoft.com/office/officeart/2005/8/layout/list1"/>
    <dgm:cxn modelId="{641E2AA8-B6FE-40E9-89FE-7FFB42631DE6}" type="presOf" srcId="{8277C36B-1CA2-4D44-A188-003D997A9B46}" destId="{49A2B193-4292-440F-9DC4-1F2CF52DB4EB}" srcOrd="0" destOrd="1" presId="urn:microsoft.com/office/officeart/2005/8/layout/list1"/>
    <dgm:cxn modelId="{C57DE3AF-2FC3-4D48-96C8-DE44A6A739CD}" type="presOf" srcId="{20F2C48C-4AA8-4A42-B119-4E1133193B7D}" destId="{49A2B193-4292-440F-9DC4-1F2CF52DB4EB}" srcOrd="0" destOrd="2" presId="urn:microsoft.com/office/officeart/2005/8/layout/list1"/>
    <dgm:cxn modelId="{406F75BA-CD4C-4CF1-B290-024E623EDB01}" srcId="{5586C858-DF3A-433B-B930-09F3BEB65829}" destId="{20F2C48C-4AA8-4A42-B119-4E1133193B7D}" srcOrd="1" destOrd="0" parTransId="{DA7BC0BA-8A4A-4244-9E17-2F8FD55ADADF}" sibTransId="{AA39C244-7B71-4E8D-8424-914944B4D0B5}"/>
    <dgm:cxn modelId="{EB87CCC5-4D6F-4B7E-A331-118DB2D1AA18}" srcId="{5586C858-DF3A-433B-B930-09F3BEB65829}" destId="{8277C36B-1CA2-4D44-A188-003D997A9B46}" srcOrd="0" destOrd="0" parTransId="{39BFA296-0530-488C-BB8B-9BF27FEC162A}" sibTransId="{6128684A-85D9-4298-9112-D46B0487C4A0}"/>
    <dgm:cxn modelId="{91BC57D9-4EC3-4CF4-BB1F-3FA9618FE1CF}" srcId="{F7FF1E15-BC6A-4092-997C-3E5BA33C3E26}" destId="{139E0507-35B3-454D-8162-06E3140E3854}" srcOrd="0" destOrd="0" parTransId="{8E764868-0C13-47C5-AC92-C9EE64583AA4}" sibTransId="{83615197-E235-4A5C-A6AB-8543A01AA718}"/>
    <dgm:cxn modelId="{9796AFDD-1616-40CF-96FE-3A0C3541F1B5}" type="presOf" srcId="{5586C858-DF3A-433B-B930-09F3BEB65829}" destId="{49A2B193-4292-440F-9DC4-1F2CF52DB4EB}" srcOrd="0" destOrd="0" presId="urn:microsoft.com/office/officeart/2005/8/layout/list1"/>
    <dgm:cxn modelId="{4E0F7CE7-7002-45AA-A22E-DA02AB4B8713}" type="presOf" srcId="{F7FF1E15-BC6A-4092-997C-3E5BA33C3E26}" destId="{BFFCDF99-FEFF-4402-90A6-F5495F9DCB7F}" srcOrd="0" destOrd="0" presId="urn:microsoft.com/office/officeart/2005/8/layout/list1"/>
    <dgm:cxn modelId="{0AC6B7EF-11B8-4890-9D2F-7F19F4D18CF7}" srcId="{05F83A61-28AC-4865-9049-9707087ACF81}" destId="{C79C223A-C62D-4058-A411-9B64AF2E8E95}" srcOrd="0" destOrd="0" parTransId="{B7E4DE38-20DD-4E16-8DFC-A7C1F8EBE321}" sibTransId="{E1F2B4F1-14F4-44B6-950A-F62B678B2318}"/>
    <dgm:cxn modelId="{184286F0-F7A2-4553-A69F-70C1926B84E8}" type="presOf" srcId="{05F83A61-28AC-4865-9049-9707087ACF81}" destId="{9C3C6D0B-E3DB-4523-9BD6-7E8988CCBE16}" srcOrd="1" destOrd="0" presId="urn:microsoft.com/office/officeart/2005/8/layout/list1"/>
    <dgm:cxn modelId="{43F35CF4-9283-4C7A-B483-6D35466DA3E1}" type="presOf" srcId="{139E0507-35B3-454D-8162-06E3140E3854}" destId="{5B7B65B6-1E56-4781-B384-175F73942803}" srcOrd="1" destOrd="0" presId="urn:microsoft.com/office/officeart/2005/8/layout/list1"/>
    <dgm:cxn modelId="{234F0A42-1CD5-453E-8B11-95C657F2CB80}" type="presParOf" srcId="{BFFCDF99-FEFF-4402-90A6-F5495F9DCB7F}" destId="{F3DA73E9-7EDC-4EB8-B781-84E72CAE1EBF}" srcOrd="0" destOrd="0" presId="urn:microsoft.com/office/officeart/2005/8/layout/list1"/>
    <dgm:cxn modelId="{CEF3FB2F-D092-4C2C-BCB4-86361CB09350}" type="presParOf" srcId="{F3DA73E9-7EDC-4EB8-B781-84E72CAE1EBF}" destId="{81BDDC06-FCE2-4789-A44C-3B8C4627EFCA}" srcOrd="0" destOrd="0" presId="urn:microsoft.com/office/officeart/2005/8/layout/list1"/>
    <dgm:cxn modelId="{BBE6464D-A3C9-4B0E-B714-8D4848776F2B}" type="presParOf" srcId="{F3DA73E9-7EDC-4EB8-B781-84E72CAE1EBF}" destId="{5B7B65B6-1E56-4781-B384-175F73942803}" srcOrd="1" destOrd="0" presId="urn:microsoft.com/office/officeart/2005/8/layout/list1"/>
    <dgm:cxn modelId="{3270C6D7-2614-4DCF-8980-DE1C2EA8A1E8}" type="presParOf" srcId="{BFFCDF99-FEFF-4402-90A6-F5495F9DCB7F}" destId="{B763D501-9471-42C0-B6FF-0F5FFF24DFD5}" srcOrd="1" destOrd="0" presId="urn:microsoft.com/office/officeart/2005/8/layout/list1"/>
    <dgm:cxn modelId="{E1293847-2EEC-450F-A688-2C09F7235DCD}" type="presParOf" srcId="{BFFCDF99-FEFF-4402-90A6-F5495F9DCB7F}" destId="{49A2B193-4292-440F-9DC4-1F2CF52DB4EB}" srcOrd="2" destOrd="0" presId="urn:microsoft.com/office/officeart/2005/8/layout/list1"/>
    <dgm:cxn modelId="{C8400D02-7A60-427D-8953-3CACDCA37D8B}" type="presParOf" srcId="{BFFCDF99-FEFF-4402-90A6-F5495F9DCB7F}" destId="{DAD36A1D-2309-4200-B700-9288BAE17EDD}" srcOrd="3" destOrd="0" presId="urn:microsoft.com/office/officeart/2005/8/layout/list1"/>
    <dgm:cxn modelId="{E6AEDE5A-758F-4D6A-B022-AFE8036D3C29}" type="presParOf" srcId="{BFFCDF99-FEFF-4402-90A6-F5495F9DCB7F}" destId="{F70423A1-28A4-4F7F-AFAC-D60840095ED1}" srcOrd="4" destOrd="0" presId="urn:microsoft.com/office/officeart/2005/8/layout/list1"/>
    <dgm:cxn modelId="{F1AF7564-3623-481B-A6D6-6928EF153F54}" type="presParOf" srcId="{F70423A1-28A4-4F7F-AFAC-D60840095ED1}" destId="{F6AA6745-4C92-4E67-B1EE-F2A3A0FDE5D9}" srcOrd="0" destOrd="0" presId="urn:microsoft.com/office/officeart/2005/8/layout/list1"/>
    <dgm:cxn modelId="{40EE6A2D-A5F3-4611-9F58-F3F8E6F6D1C4}" type="presParOf" srcId="{F70423A1-28A4-4F7F-AFAC-D60840095ED1}" destId="{9C3C6D0B-E3DB-4523-9BD6-7E8988CCBE16}" srcOrd="1" destOrd="0" presId="urn:microsoft.com/office/officeart/2005/8/layout/list1"/>
    <dgm:cxn modelId="{A1D8CABA-ED4B-4729-B4F0-D22880A4658B}" type="presParOf" srcId="{BFFCDF99-FEFF-4402-90A6-F5495F9DCB7F}" destId="{F7941208-2C1C-494A-8776-22B3EB4CA00E}" srcOrd="5" destOrd="0" presId="urn:microsoft.com/office/officeart/2005/8/layout/list1"/>
    <dgm:cxn modelId="{C0D7CB12-84B9-4FF6-A306-EF547DAAF701}" type="presParOf" srcId="{BFFCDF99-FEFF-4402-90A6-F5495F9DCB7F}" destId="{96D4B791-13AD-4753-9C6C-8FA64B2894C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78201E-419D-4DB0-BD52-FAA8039982C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F620937-0F15-447C-A11C-B709C3531ECC}">
      <dgm:prSet/>
      <dgm:spPr/>
      <dgm:t>
        <a:bodyPr/>
        <a:lstStyle/>
        <a:p>
          <a:r>
            <a:rPr lang="en-US"/>
            <a:t>First attempt Step 2 exam must be taken by the end of fall semester of fourth year (by December 31, 2026)</a:t>
          </a:r>
        </a:p>
      </dgm:t>
    </dgm:pt>
    <dgm:pt modelId="{1555EF78-4963-4EB1-B8EC-A2C11D5706F1}" type="parTrans" cxnId="{F9E92239-B117-4E40-A5C7-9C116D26EAD0}">
      <dgm:prSet/>
      <dgm:spPr/>
      <dgm:t>
        <a:bodyPr/>
        <a:lstStyle/>
        <a:p>
          <a:endParaRPr lang="en-US"/>
        </a:p>
      </dgm:t>
    </dgm:pt>
    <dgm:pt modelId="{B3A69472-3336-4F99-8DC8-FA00CE8F8C2C}" type="sibTrans" cxnId="{F9E92239-B117-4E40-A5C7-9C116D26EAD0}">
      <dgm:prSet/>
      <dgm:spPr/>
      <dgm:t>
        <a:bodyPr/>
        <a:lstStyle/>
        <a:p>
          <a:endParaRPr lang="en-US"/>
        </a:p>
      </dgm:t>
    </dgm:pt>
    <dgm:pt modelId="{779B580F-29B0-4EF7-9F0C-F0ADECADC86B}">
      <dgm:prSet/>
      <dgm:spPr/>
      <dgm:t>
        <a:bodyPr/>
        <a:lstStyle/>
        <a:p>
          <a:r>
            <a:rPr lang="en-US"/>
            <a:t>Residency programs increasingly want proof of successful completion of Step 2 during interview process</a:t>
          </a:r>
        </a:p>
      </dgm:t>
    </dgm:pt>
    <dgm:pt modelId="{54A40B0F-14B4-431F-A4FB-8B084F456860}" type="parTrans" cxnId="{B5CACCA2-7E54-4961-B30B-0E0B3C01ABEA}">
      <dgm:prSet/>
      <dgm:spPr/>
      <dgm:t>
        <a:bodyPr/>
        <a:lstStyle/>
        <a:p>
          <a:endParaRPr lang="en-US"/>
        </a:p>
      </dgm:t>
    </dgm:pt>
    <dgm:pt modelId="{D6769369-C9F6-435F-B24D-F47C6005B070}" type="sibTrans" cxnId="{B5CACCA2-7E54-4961-B30B-0E0B3C01ABEA}">
      <dgm:prSet/>
      <dgm:spPr/>
      <dgm:t>
        <a:bodyPr/>
        <a:lstStyle/>
        <a:p>
          <a:endParaRPr lang="en-US"/>
        </a:p>
      </dgm:t>
    </dgm:pt>
    <dgm:pt modelId="{623EFAC2-CDD3-477A-B367-2146FC482822}">
      <dgm:prSet/>
      <dgm:spPr/>
      <dgm:t>
        <a:bodyPr/>
        <a:lstStyle/>
        <a:p>
          <a:r>
            <a:rPr lang="en-US"/>
            <a:t>Many want score to offer interview (i.e. score needed by late September)</a:t>
          </a:r>
        </a:p>
      </dgm:t>
    </dgm:pt>
    <dgm:pt modelId="{BE6DEA33-D750-4BB5-AD5E-3A71008F2FA9}" type="parTrans" cxnId="{42529166-9009-4515-A439-7B7AEF016BFC}">
      <dgm:prSet/>
      <dgm:spPr/>
      <dgm:t>
        <a:bodyPr/>
        <a:lstStyle/>
        <a:p>
          <a:endParaRPr lang="en-US"/>
        </a:p>
      </dgm:t>
    </dgm:pt>
    <dgm:pt modelId="{232B133F-1E43-41A3-BE88-F1515FB6E122}" type="sibTrans" cxnId="{42529166-9009-4515-A439-7B7AEF016BFC}">
      <dgm:prSet/>
      <dgm:spPr/>
      <dgm:t>
        <a:bodyPr/>
        <a:lstStyle/>
        <a:p>
          <a:endParaRPr lang="en-US"/>
        </a:p>
      </dgm:t>
    </dgm:pt>
    <dgm:pt modelId="{A52422F8-6407-4294-A5A3-E8AEC113BAD0}">
      <dgm:prSet/>
      <dgm:spPr/>
      <dgm:t>
        <a:bodyPr/>
        <a:lstStyle/>
        <a:p>
          <a:r>
            <a:rPr lang="en-US"/>
            <a:t>Majority require score (or proof of passing) before ranking candidates (i.e. score needed by mid-January 2027)</a:t>
          </a:r>
        </a:p>
      </dgm:t>
    </dgm:pt>
    <dgm:pt modelId="{249C4256-7FC3-48E3-B21D-F2DB116AFCE6}" type="parTrans" cxnId="{D3D111DF-71CF-44D3-B951-9009F6310418}">
      <dgm:prSet/>
      <dgm:spPr/>
      <dgm:t>
        <a:bodyPr/>
        <a:lstStyle/>
        <a:p>
          <a:endParaRPr lang="en-US"/>
        </a:p>
      </dgm:t>
    </dgm:pt>
    <dgm:pt modelId="{430C2806-AA38-4AF2-9F03-3AAA5A0C1C66}" type="sibTrans" cxnId="{D3D111DF-71CF-44D3-B951-9009F6310418}">
      <dgm:prSet/>
      <dgm:spPr/>
      <dgm:t>
        <a:bodyPr/>
        <a:lstStyle/>
        <a:p>
          <a:endParaRPr lang="en-US"/>
        </a:p>
      </dgm:t>
    </dgm:pt>
    <dgm:pt modelId="{12F2CBAC-CE64-42F3-BFD5-99997E77CFC9}">
      <dgm:prSet/>
      <dgm:spPr/>
      <dgm:t>
        <a:bodyPr/>
        <a:lstStyle/>
        <a:p>
          <a:r>
            <a:rPr lang="en-US"/>
            <a:t>USMLE Step 2 CK must be PASSED to graduate. If a 2</a:t>
          </a:r>
          <a:r>
            <a:rPr lang="en-US" baseline="30000"/>
            <a:t>nd</a:t>
          </a:r>
          <a:r>
            <a:rPr lang="en-US"/>
            <a:t> attempt is needed, scores must be received at least two months prior to graduation (mid-March 2027)</a:t>
          </a:r>
        </a:p>
      </dgm:t>
    </dgm:pt>
    <dgm:pt modelId="{6DE91854-BFC2-44D3-A66B-706C87A3E0B0}" type="parTrans" cxnId="{919D43D5-2151-4FAA-8BF5-70965960E548}">
      <dgm:prSet/>
      <dgm:spPr/>
      <dgm:t>
        <a:bodyPr/>
        <a:lstStyle/>
        <a:p>
          <a:endParaRPr lang="en-US"/>
        </a:p>
      </dgm:t>
    </dgm:pt>
    <dgm:pt modelId="{E392EC74-B87B-44A1-AF0C-1A2D15A656A9}" type="sibTrans" cxnId="{919D43D5-2151-4FAA-8BF5-70965960E548}">
      <dgm:prSet/>
      <dgm:spPr/>
      <dgm:t>
        <a:bodyPr/>
        <a:lstStyle/>
        <a:p>
          <a:endParaRPr lang="en-US"/>
        </a:p>
      </dgm:t>
    </dgm:pt>
    <dgm:pt modelId="{6E6A9B6D-DBE1-42E1-8C64-6156BEC50441}">
      <dgm:prSet/>
      <dgm:spPr/>
      <dgm:t>
        <a:bodyPr/>
        <a:lstStyle/>
        <a:p>
          <a:r>
            <a:rPr lang="en-US"/>
            <a:t>Scores reported approximately 2-3 weeks after test date</a:t>
          </a:r>
        </a:p>
      </dgm:t>
    </dgm:pt>
    <dgm:pt modelId="{2D8D90D7-0163-41ED-A920-6EB2B749E176}" type="parTrans" cxnId="{70F6F672-6E59-42E0-A125-B7591375D910}">
      <dgm:prSet/>
      <dgm:spPr/>
      <dgm:t>
        <a:bodyPr/>
        <a:lstStyle/>
        <a:p>
          <a:endParaRPr lang="en-US"/>
        </a:p>
      </dgm:t>
    </dgm:pt>
    <dgm:pt modelId="{1A254549-2031-4FAE-8A80-9FFFAD69A469}" type="sibTrans" cxnId="{70F6F672-6E59-42E0-A125-B7591375D910}">
      <dgm:prSet/>
      <dgm:spPr/>
      <dgm:t>
        <a:bodyPr/>
        <a:lstStyle/>
        <a:p>
          <a:endParaRPr lang="en-US"/>
        </a:p>
      </dgm:t>
    </dgm:pt>
    <dgm:pt modelId="{15342B47-C2FF-42E7-9ED3-E956D2B7E7C6}" type="pres">
      <dgm:prSet presAssocID="{3678201E-419D-4DB0-BD52-FAA8039982C2}" presName="root" presStyleCnt="0">
        <dgm:presLayoutVars>
          <dgm:dir/>
          <dgm:resizeHandles val="exact"/>
        </dgm:presLayoutVars>
      </dgm:prSet>
      <dgm:spPr/>
    </dgm:pt>
    <dgm:pt modelId="{4CF166C7-34CD-44A1-B4D2-3D714494FA75}" type="pres">
      <dgm:prSet presAssocID="{AF620937-0F15-447C-A11C-B709C3531ECC}" presName="compNode" presStyleCnt="0"/>
      <dgm:spPr/>
    </dgm:pt>
    <dgm:pt modelId="{CD007DF6-4B21-47DE-88FD-B6B20E81F7CE}" type="pres">
      <dgm:prSet presAssocID="{AF620937-0F15-447C-A11C-B709C3531ECC}" presName="bgRect" presStyleLbl="bgShp" presStyleIdx="0" presStyleCnt="4"/>
      <dgm:spPr/>
    </dgm:pt>
    <dgm:pt modelId="{B8FDB03D-A5DF-4DE3-BB75-9411EF09F8C9}" type="pres">
      <dgm:prSet presAssocID="{AF620937-0F15-447C-A11C-B709C3531EC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6DD113DD-4446-45EB-B1B7-CE5191AE49F4}" type="pres">
      <dgm:prSet presAssocID="{AF620937-0F15-447C-A11C-B709C3531ECC}" presName="spaceRect" presStyleCnt="0"/>
      <dgm:spPr/>
    </dgm:pt>
    <dgm:pt modelId="{7B3D021F-52F5-4636-A6FF-E35C32FCA783}" type="pres">
      <dgm:prSet presAssocID="{AF620937-0F15-447C-A11C-B709C3531ECC}" presName="parTx" presStyleLbl="revTx" presStyleIdx="0" presStyleCnt="5">
        <dgm:presLayoutVars>
          <dgm:chMax val="0"/>
          <dgm:chPref val="0"/>
        </dgm:presLayoutVars>
      </dgm:prSet>
      <dgm:spPr/>
    </dgm:pt>
    <dgm:pt modelId="{D3B9F5B2-813C-412F-BD9E-4FDE156E9FC3}" type="pres">
      <dgm:prSet presAssocID="{B3A69472-3336-4F99-8DC8-FA00CE8F8C2C}" presName="sibTrans" presStyleCnt="0"/>
      <dgm:spPr/>
    </dgm:pt>
    <dgm:pt modelId="{9A46BB85-D1C7-4832-A74A-E09BB1F56015}" type="pres">
      <dgm:prSet presAssocID="{779B580F-29B0-4EF7-9F0C-F0ADECADC86B}" presName="compNode" presStyleCnt="0"/>
      <dgm:spPr/>
    </dgm:pt>
    <dgm:pt modelId="{39F3FB76-43FE-4107-AA69-4A1409B4CE23}" type="pres">
      <dgm:prSet presAssocID="{779B580F-29B0-4EF7-9F0C-F0ADECADC86B}" presName="bgRect" presStyleLbl="bgShp" presStyleIdx="1" presStyleCnt="4"/>
      <dgm:spPr/>
    </dgm:pt>
    <dgm:pt modelId="{627D2EA9-8AEA-4514-A66B-61553C8316D2}" type="pres">
      <dgm:prSet presAssocID="{779B580F-29B0-4EF7-9F0C-F0ADECADC86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87604E13-71A5-4374-9C19-778137F17544}" type="pres">
      <dgm:prSet presAssocID="{779B580F-29B0-4EF7-9F0C-F0ADECADC86B}" presName="spaceRect" presStyleCnt="0"/>
      <dgm:spPr/>
    </dgm:pt>
    <dgm:pt modelId="{420EEBD7-127B-4BC3-B876-9336427D2893}" type="pres">
      <dgm:prSet presAssocID="{779B580F-29B0-4EF7-9F0C-F0ADECADC86B}" presName="parTx" presStyleLbl="revTx" presStyleIdx="1" presStyleCnt="5">
        <dgm:presLayoutVars>
          <dgm:chMax val="0"/>
          <dgm:chPref val="0"/>
        </dgm:presLayoutVars>
      </dgm:prSet>
      <dgm:spPr/>
    </dgm:pt>
    <dgm:pt modelId="{9BA22920-1D2D-4A97-9EFB-F7F5D4DDC4DE}" type="pres">
      <dgm:prSet presAssocID="{779B580F-29B0-4EF7-9F0C-F0ADECADC86B}" presName="desTx" presStyleLbl="revTx" presStyleIdx="2" presStyleCnt="5">
        <dgm:presLayoutVars/>
      </dgm:prSet>
      <dgm:spPr/>
    </dgm:pt>
    <dgm:pt modelId="{EAAB62FE-F66F-4AE5-AE86-467727F084C0}" type="pres">
      <dgm:prSet presAssocID="{D6769369-C9F6-435F-B24D-F47C6005B070}" presName="sibTrans" presStyleCnt="0"/>
      <dgm:spPr/>
    </dgm:pt>
    <dgm:pt modelId="{66AE517A-FF98-40F3-B95E-7F168EC740EA}" type="pres">
      <dgm:prSet presAssocID="{12F2CBAC-CE64-42F3-BFD5-99997E77CFC9}" presName="compNode" presStyleCnt="0"/>
      <dgm:spPr/>
    </dgm:pt>
    <dgm:pt modelId="{0048AFFF-C4E9-4EC6-A766-4BD0063D4255}" type="pres">
      <dgm:prSet presAssocID="{12F2CBAC-CE64-42F3-BFD5-99997E77CFC9}" presName="bgRect" presStyleLbl="bgShp" presStyleIdx="2" presStyleCnt="4"/>
      <dgm:spPr/>
    </dgm:pt>
    <dgm:pt modelId="{E409C0FB-F0A7-429E-BF83-B1584E9E0310}" type="pres">
      <dgm:prSet presAssocID="{12F2CBAC-CE64-42F3-BFD5-99997E77CFC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a:ext>
      </dgm:extLst>
    </dgm:pt>
    <dgm:pt modelId="{ED80700A-5529-4D2A-A63D-5C543663BC0A}" type="pres">
      <dgm:prSet presAssocID="{12F2CBAC-CE64-42F3-BFD5-99997E77CFC9}" presName="spaceRect" presStyleCnt="0"/>
      <dgm:spPr/>
    </dgm:pt>
    <dgm:pt modelId="{BFC6E824-FEF4-4503-B573-E1667DAC205C}" type="pres">
      <dgm:prSet presAssocID="{12F2CBAC-CE64-42F3-BFD5-99997E77CFC9}" presName="parTx" presStyleLbl="revTx" presStyleIdx="3" presStyleCnt="5">
        <dgm:presLayoutVars>
          <dgm:chMax val="0"/>
          <dgm:chPref val="0"/>
        </dgm:presLayoutVars>
      </dgm:prSet>
      <dgm:spPr/>
    </dgm:pt>
    <dgm:pt modelId="{8FA6D87C-A493-4243-99BB-85CA6C7ABB8B}" type="pres">
      <dgm:prSet presAssocID="{E392EC74-B87B-44A1-AF0C-1A2D15A656A9}" presName="sibTrans" presStyleCnt="0"/>
      <dgm:spPr/>
    </dgm:pt>
    <dgm:pt modelId="{04AF6C25-0859-401C-B7E8-25DB1531828F}" type="pres">
      <dgm:prSet presAssocID="{6E6A9B6D-DBE1-42E1-8C64-6156BEC50441}" presName="compNode" presStyleCnt="0"/>
      <dgm:spPr/>
    </dgm:pt>
    <dgm:pt modelId="{92707E1A-6C01-4B87-B064-B7076A4C12DC}" type="pres">
      <dgm:prSet presAssocID="{6E6A9B6D-DBE1-42E1-8C64-6156BEC50441}" presName="bgRect" presStyleLbl="bgShp" presStyleIdx="3" presStyleCnt="4"/>
      <dgm:spPr/>
    </dgm:pt>
    <dgm:pt modelId="{5EC50CE3-E94E-4034-A2B2-6D48CDABA907}" type="pres">
      <dgm:prSet presAssocID="{6E6A9B6D-DBE1-42E1-8C64-6156BEC5044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BF9229EA-2264-4120-9268-0E6CFD6F6212}" type="pres">
      <dgm:prSet presAssocID="{6E6A9B6D-DBE1-42E1-8C64-6156BEC50441}" presName="spaceRect" presStyleCnt="0"/>
      <dgm:spPr/>
    </dgm:pt>
    <dgm:pt modelId="{DE4F564D-59AF-40FA-ACA1-FFF8BB89B84E}" type="pres">
      <dgm:prSet presAssocID="{6E6A9B6D-DBE1-42E1-8C64-6156BEC50441}" presName="parTx" presStyleLbl="revTx" presStyleIdx="4" presStyleCnt="5">
        <dgm:presLayoutVars>
          <dgm:chMax val="0"/>
          <dgm:chPref val="0"/>
        </dgm:presLayoutVars>
      </dgm:prSet>
      <dgm:spPr/>
    </dgm:pt>
  </dgm:ptLst>
  <dgm:cxnLst>
    <dgm:cxn modelId="{B450C517-3A07-44BF-B8A2-C3D1284C58E3}" type="presOf" srcId="{3678201E-419D-4DB0-BD52-FAA8039982C2}" destId="{15342B47-C2FF-42E7-9ED3-E956D2B7E7C6}" srcOrd="0" destOrd="0" presId="urn:microsoft.com/office/officeart/2018/2/layout/IconVerticalSolidList"/>
    <dgm:cxn modelId="{03616D1B-6995-44AF-8E90-AA9170618A51}" type="presOf" srcId="{12F2CBAC-CE64-42F3-BFD5-99997E77CFC9}" destId="{BFC6E824-FEF4-4503-B573-E1667DAC205C}" srcOrd="0" destOrd="0" presId="urn:microsoft.com/office/officeart/2018/2/layout/IconVerticalSolidList"/>
    <dgm:cxn modelId="{F9E92239-B117-4E40-A5C7-9C116D26EAD0}" srcId="{3678201E-419D-4DB0-BD52-FAA8039982C2}" destId="{AF620937-0F15-447C-A11C-B709C3531ECC}" srcOrd="0" destOrd="0" parTransId="{1555EF78-4963-4EB1-B8EC-A2C11D5706F1}" sibTransId="{B3A69472-3336-4F99-8DC8-FA00CE8F8C2C}"/>
    <dgm:cxn modelId="{42529166-9009-4515-A439-7B7AEF016BFC}" srcId="{779B580F-29B0-4EF7-9F0C-F0ADECADC86B}" destId="{623EFAC2-CDD3-477A-B367-2146FC482822}" srcOrd="0" destOrd="0" parTransId="{BE6DEA33-D750-4BB5-AD5E-3A71008F2FA9}" sibTransId="{232B133F-1E43-41A3-BE88-F1515FB6E122}"/>
    <dgm:cxn modelId="{70F6F672-6E59-42E0-A125-B7591375D910}" srcId="{3678201E-419D-4DB0-BD52-FAA8039982C2}" destId="{6E6A9B6D-DBE1-42E1-8C64-6156BEC50441}" srcOrd="3" destOrd="0" parTransId="{2D8D90D7-0163-41ED-A920-6EB2B749E176}" sibTransId="{1A254549-2031-4FAE-8A80-9FFFAD69A469}"/>
    <dgm:cxn modelId="{0C715877-39C9-41D5-B079-FFFEEE137503}" type="presOf" srcId="{A52422F8-6407-4294-A5A3-E8AEC113BAD0}" destId="{9BA22920-1D2D-4A97-9EFB-F7F5D4DDC4DE}" srcOrd="0" destOrd="1" presId="urn:microsoft.com/office/officeart/2018/2/layout/IconVerticalSolidList"/>
    <dgm:cxn modelId="{99359977-D3FD-4B4C-BD8B-D62C300DF94B}" type="presOf" srcId="{AF620937-0F15-447C-A11C-B709C3531ECC}" destId="{7B3D021F-52F5-4636-A6FF-E35C32FCA783}" srcOrd="0" destOrd="0" presId="urn:microsoft.com/office/officeart/2018/2/layout/IconVerticalSolidList"/>
    <dgm:cxn modelId="{B5CACCA2-7E54-4961-B30B-0E0B3C01ABEA}" srcId="{3678201E-419D-4DB0-BD52-FAA8039982C2}" destId="{779B580F-29B0-4EF7-9F0C-F0ADECADC86B}" srcOrd="1" destOrd="0" parTransId="{54A40B0F-14B4-431F-A4FB-8B084F456860}" sibTransId="{D6769369-C9F6-435F-B24D-F47C6005B070}"/>
    <dgm:cxn modelId="{DC7D8DC9-1124-4665-85EA-32915F763869}" type="presOf" srcId="{779B580F-29B0-4EF7-9F0C-F0ADECADC86B}" destId="{420EEBD7-127B-4BC3-B876-9336427D2893}" srcOrd="0" destOrd="0" presId="urn:microsoft.com/office/officeart/2018/2/layout/IconVerticalSolidList"/>
    <dgm:cxn modelId="{919D43D5-2151-4FAA-8BF5-70965960E548}" srcId="{3678201E-419D-4DB0-BD52-FAA8039982C2}" destId="{12F2CBAC-CE64-42F3-BFD5-99997E77CFC9}" srcOrd="2" destOrd="0" parTransId="{6DE91854-BFC2-44D3-A66B-706C87A3E0B0}" sibTransId="{E392EC74-B87B-44A1-AF0C-1A2D15A656A9}"/>
    <dgm:cxn modelId="{D3D111DF-71CF-44D3-B951-9009F6310418}" srcId="{779B580F-29B0-4EF7-9F0C-F0ADECADC86B}" destId="{A52422F8-6407-4294-A5A3-E8AEC113BAD0}" srcOrd="1" destOrd="0" parTransId="{249C4256-7FC3-48E3-B21D-F2DB116AFCE6}" sibTransId="{430C2806-AA38-4AF2-9F03-3AAA5A0C1C66}"/>
    <dgm:cxn modelId="{20D297EA-AE1F-4A12-8955-3723E14100ED}" type="presOf" srcId="{623EFAC2-CDD3-477A-B367-2146FC482822}" destId="{9BA22920-1D2D-4A97-9EFB-F7F5D4DDC4DE}" srcOrd="0" destOrd="0" presId="urn:microsoft.com/office/officeart/2018/2/layout/IconVerticalSolidList"/>
    <dgm:cxn modelId="{4F23DDFF-AD81-4C4D-95AB-93A70650C1FA}" type="presOf" srcId="{6E6A9B6D-DBE1-42E1-8C64-6156BEC50441}" destId="{DE4F564D-59AF-40FA-ACA1-FFF8BB89B84E}" srcOrd="0" destOrd="0" presId="urn:microsoft.com/office/officeart/2018/2/layout/IconVerticalSolidList"/>
    <dgm:cxn modelId="{26FC47CC-6AEB-4907-A51D-466D4EB17A42}" type="presParOf" srcId="{15342B47-C2FF-42E7-9ED3-E956D2B7E7C6}" destId="{4CF166C7-34CD-44A1-B4D2-3D714494FA75}" srcOrd="0" destOrd="0" presId="urn:microsoft.com/office/officeart/2018/2/layout/IconVerticalSolidList"/>
    <dgm:cxn modelId="{893AE95A-F82F-4846-8F3D-FFD612B8268C}" type="presParOf" srcId="{4CF166C7-34CD-44A1-B4D2-3D714494FA75}" destId="{CD007DF6-4B21-47DE-88FD-B6B20E81F7CE}" srcOrd="0" destOrd="0" presId="urn:microsoft.com/office/officeart/2018/2/layout/IconVerticalSolidList"/>
    <dgm:cxn modelId="{41540413-FA20-49A1-B725-EAE3E1DFBD19}" type="presParOf" srcId="{4CF166C7-34CD-44A1-B4D2-3D714494FA75}" destId="{B8FDB03D-A5DF-4DE3-BB75-9411EF09F8C9}" srcOrd="1" destOrd="0" presId="urn:microsoft.com/office/officeart/2018/2/layout/IconVerticalSolidList"/>
    <dgm:cxn modelId="{FCF11E43-1CF7-4B31-AB3D-75C1F37AF6BB}" type="presParOf" srcId="{4CF166C7-34CD-44A1-B4D2-3D714494FA75}" destId="{6DD113DD-4446-45EB-B1B7-CE5191AE49F4}" srcOrd="2" destOrd="0" presId="urn:microsoft.com/office/officeart/2018/2/layout/IconVerticalSolidList"/>
    <dgm:cxn modelId="{8251653F-E8D6-49D5-B484-7522BB3FBD5A}" type="presParOf" srcId="{4CF166C7-34CD-44A1-B4D2-3D714494FA75}" destId="{7B3D021F-52F5-4636-A6FF-E35C32FCA783}" srcOrd="3" destOrd="0" presId="urn:microsoft.com/office/officeart/2018/2/layout/IconVerticalSolidList"/>
    <dgm:cxn modelId="{37286C80-DC0A-46E3-8D8C-A4D6087645EB}" type="presParOf" srcId="{15342B47-C2FF-42E7-9ED3-E956D2B7E7C6}" destId="{D3B9F5B2-813C-412F-BD9E-4FDE156E9FC3}" srcOrd="1" destOrd="0" presId="urn:microsoft.com/office/officeart/2018/2/layout/IconVerticalSolidList"/>
    <dgm:cxn modelId="{DCA48A3F-6606-4BED-B420-D58086481F8A}" type="presParOf" srcId="{15342B47-C2FF-42E7-9ED3-E956D2B7E7C6}" destId="{9A46BB85-D1C7-4832-A74A-E09BB1F56015}" srcOrd="2" destOrd="0" presId="urn:microsoft.com/office/officeart/2018/2/layout/IconVerticalSolidList"/>
    <dgm:cxn modelId="{5CD577CE-5178-48BE-9601-79923AC120C7}" type="presParOf" srcId="{9A46BB85-D1C7-4832-A74A-E09BB1F56015}" destId="{39F3FB76-43FE-4107-AA69-4A1409B4CE23}" srcOrd="0" destOrd="0" presId="urn:microsoft.com/office/officeart/2018/2/layout/IconVerticalSolidList"/>
    <dgm:cxn modelId="{27E4EE74-B251-4577-A7B1-CFC927DB0A54}" type="presParOf" srcId="{9A46BB85-D1C7-4832-A74A-E09BB1F56015}" destId="{627D2EA9-8AEA-4514-A66B-61553C8316D2}" srcOrd="1" destOrd="0" presId="urn:microsoft.com/office/officeart/2018/2/layout/IconVerticalSolidList"/>
    <dgm:cxn modelId="{967BD640-FFF4-4054-AB11-234EC7705A29}" type="presParOf" srcId="{9A46BB85-D1C7-4832-A74A-E09BB1F56015}" destId="{87604E13-71A5-4374-9C19-778137F17544}" srcOrd="2" destOrd="0" presId="urn:microsoft.com/office/officeart/2018/2/layout/IconVerticalSolidList"/>
    <dgm:cxn modelId="{0C92531E-291F-491A-9F80-12A828125F05}" type="presParOf" srcId="{9A46BB85-D1C7-4832-A74A-E09BB1F56015}" destId="{420EEBD7-127B-4BC3-B876-9336427D2893}" srcOrd="3" destOrd="0" presId="urn:microsoft.com/office/officeart/2018/2/layout/IconVerticalSolidList"/>
    <dgm:cxn modelId="{E37B2861-FC08-49E5-A118-D8A320D54776}" type="presParOf" srcId="{9A46BB85-D1C7-4832-A74A-E09BB1F56015}" destId="{9BA22920-1D2D-4A97-9EFB-F7F5D4DDC4DE}" srcOrd="4" destOrd="0" presId="urn:microsoft.com/office/officeart/2018/2/layout/IconVerticalSolidList"/>
    <dgm:cxn modelId="{FE8C4696-642E-4ABE-AA5F-C333714145D2}" type="presParOf" srcId="{15342B47-C2FF-42E7-9ED3-E956D2B7E7C6}" destId="{EAAB62FE-F66F-4AE5-AE86-467727F084C0}" srcOrd="3" destOrd="0" presId="urn:microsoft.com/office/officeart/2018/2/layout/IconVerticalSolidList"/>
    <dgm:cxn modelId="{4FC010F3-AD76-4ECA-8609-492CF955E401}" type="presParOf" srcId="{15342B47-C2FF-42E7-9ED3-E956D2B7E7C6}" destId="{66AE517A-FF98-40F3-B95E-7F168EC740EA}" srcOrd="4" destOrd="0" presId="urn:microsoft.com/office/officeart/2018/2/layout/IconVerticalSolidList"/>
    <dgm:cxn modelId="{35E57E29-D026-4491-893A-603DD3385F3C}" type="presParOf" srcId="{66AE517A-FF98-40F3-B95E-7F168EC740EA}" destId="{0048AFFF-C4E9-4EC6-A766-4BD0063D4255}" srcOrd="0" destOrd="0" presId="urn:microsoft.com/office/officeart/2018/2/layout/IconVerticalSolidList"/>
    <dgm:cxn modelId="{1E2B3D09-C59B-48C7-A6DA-6B576CD107E9}" type="presParOf" srcId="{66AE517A-FF98-40F3-B95E-7F168EC740EA}" destId="{E409C0FB-F0A7-429E-BF83-B1584E9E0310}" srcOrd="1" destOrd="0" presId="urn:microsoft.com/office/officeart/2018/2/layout/IconVerticalSolidList"/>
    <dgm:cxn modelId="{4645AB2A-1606-47E2-8E5A-566AA0C684BB}" type="presParOf" srcId="{66AE517A-FF98-40F3-B95E-7F168EC740EA}" destId="{ED80700A-5529-4D2A-A63D-5C543663BC0A}" srcOrd="2" destOrd="0" presId="urn:microsoft.com/office/officeart/2018/2/layout/IconVerticalSolidList"/>
    <dgm:cxn modelId="{945F254B-B3E8-46FA-BAAE-E799D947A7DD}" type="presParOf" srcId="{66AE517A-FF98-40F3-B95E-7F168EC740EA}" destId="{BFC6E824-FEF4-4503-B573-E1667DAC205C}" srcOrd="3" destOrd="0" presId="urn:microsoft.com/office/officeart/2018/2/layout/IconVerticalSolidList"/>
    <dgm:cxn modelId="{522219A8-44F3-49BB-B628-2E1F273CD187}" type="presParOf" srcId="{15342B47-C2FF-42E7-9ED3-E956D2B7E7C6}" destId="{8FA6D87C-A493-4243-99BB-85CA6C7ABB8B}" srcOrd="5" destOrd="0" presId="urn:microsoft.com/office/officeart/2018/2/layout/IconVerticalSolidList"/>
    <dgm:cxn modelId="{0AF75EB1-494A-41C3-807A-03AA0E181802}" type="presParOf" srcId="{15342B47-C2FF-42E7-9ED3-E956D2B7E7C6}" destId="{04AF6C25-0859-401C-B7E8-25DB1531828F}" srcOrd="6" destOrd="0" presId="urn:microsoft.com/office/officeart/2018/2/layout/IconVerticalSolidList"/>
    <dgm:cxn modelId="{CE90EA0D-A973-40E3-9C90-5F33B05E1C4F}" type="presParOf" srcId="{04AF6C25-0859-401C-B7E8-25DB1531828F}" destId="{92707E1A-6C01-4B87-B064-B7076A4C12DC}" srcOrd="0" destOrd="0" presId="urn:microsoft.com/office/officeart/2018/2/layout/IconVerticalSolidList"/>
    <dgm:cxn modelId="{9CA34493-0A04-49FE-B481-05AA71CF9FB7}" type="presParOf" srcId="{04AF6C25-0859-401C-B7E8-25DB1531828F}" destId="{5EC50CE3-E94E-4034-A2B2-6D48CDABA907}" srcOrd="1" destOrd="0" presId="urn:microsoft.com/office/officeart/2018/2/layout/IconVerticalSolidList"/>
    <dgm:cxn modelId="{8D6EA7FF-BDA1-4067-860F-54811E80F092}" type="presParOf" srcId="{04AF6C25-0859-401C-B7E8-25DB1531828F}" destId="{BF9229EA-2264-4120-9268-0E6CFD6F6212}" srcOrd="2" destOrd="0" presId="urn:microsoft.com/office/officeart/2018/2/layout/IconVerticalSolidList"/>
    <dgm:cxn modelId="{67AEE313-CC68-412D-AA7C-B93EC4DB8FD9}" type="presParOf" srcId="{04AF6C25-0859-401C-B7E8-25DB1531828F}" destId="{DE4F564D-59AF-40FA-ACA1-FFF8BB89B84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1D3840-D5E3-4BB8-BAB8-C30D8BAD106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DD114BD-BDD7-4281-A3FE-54488B030C59}">
      <dgm:prSet/>
      <dgm:spPr/>
      <dgm:t>
        <a:bodyPr/>
        <a:lstStyle/>
        <a:p>
          <a:r>
            <a:rPr lang="en-US"/>
            <a:t>If you can graduate May 2027</a:t>
          </a:r>
        </a:p>
      </dgm:t>
    </dgm:pt>
    <dgm:pt modelId="{1220C5B8-92EC-4EC9-91DD-A1312E8938EE}" type="parTrans" cxnId="{EBE9D259-D7CC-4FD1-9B81-376D1D0AF7BD}">
      <dgm:prSet/>
      <dgm:spPr/>
      <dgm:t>
        <a:bodyPr/>
        <a:lstStyle/>
        <a:p>
          <a:endParaRPr lang="en-US"/>
        </a:p>
      </dgm:t>
    </dgm:pt>
    <dgm:pt modelId="{C7A1F337-75F9-442F-A8FB-BCA0995850A1}" type="sibTrans" cxnId="{EBE9D259-D7CC-4FD1-9B81-376D1D0AF7BD}">
      <dgm:prSet/>
      <dgm:spPr/>
      <dgm:t>
        <a:bodyPr/>
        <a:lstStyle/>
        <a:p>
          <a:endParaRPr lang="en-US"/>
        </a:p>
      </dgm:t>
    </dgm:pt>
    <dgm:pt modelId="{0BD6DFC1-E867-40B5-A89E-1DE1F8796555}">
      <dgm:prSet/>
      <dgm:spPr/>
      <dgm:t>
        <a:bodyPr/>
        <a:lstStyle/>
        <a:p>
          <a:r>
            <a:rPr lang="en-US"/>
            <a:t>You will receive a lottery number</a:t>
          </a:r>
        </a:p>
      </dgm:t>
    </dgm:pt>
    <dgm:pt modelId="{572EA2C8-1822-4E78-8A18-53AC720C2251}" type="parTrans" cxnId="{37FED63D-D5EE-4F77-B2F4-71C8C2B302BF}">
      <dgm:prSet/>
      <dgm:spPr/>
      <dgm:t>
        <a:bodyPr/>
        <a:lstStyle/>
        <a:p>
          <a:endParaRPr lang="en-US"/>
        </a:p>
      </dgm:t>
    </dgm:pt>
    <dgm:pt modelId="{80C07FC7-C260-471F-86A8-E76ADB5A91F2}" type="sibTrans" cxnId="{37FED63D-D5EE-4F77-B2F4-71C8C2B302BF}">
      <dgm:prSet/>
      <dgm:spPr/>
      <dgm:t>
        <a:bodyPr/>
        <a:lstStyle/>
        <a:p>
          <a:endParaRPr lang="en-US"/>
        </a:p>
      </dgm:t>
    </dgm:pt>
    <dgm:pt modelId="{07DCA134-A58E-4232-B785-70281EA99B0E}">
      <dgm:prSet/>
      <dgm:spPr/>
      <dgm:t>
        <a:bodyPr/>
        <a:lstStyle/>
        <a:p>
          <a:r>
            <a:rPr lang="en-US"/>
            <a:t>OSA will reach out to you to let you know if you are not receiving a lottery number</a:t>
          </a:r>
        </a:p>
      </dgm:t>
    </dgm:pt>
    <dgm:pt modelId="{A6230DC5-614D-49DA-8549-F50680D96DD0}" type="parTrans" cxnId="{E8395339-B993-4BD4-AE0B-013FB387A2C9}">
      <dgm:prSet/>
      <dgm:spPr/>
      <dgm:t>
        <a:bodyPr/>
        <a:lstStyle/>
        <a:p>
          <a:endParaRPr lang="en-US"/>
        </a:p>
      </dgm:t>
    </dgm:pt>
    <dgm:pt modelId="{9C3F69A3-1D2E-4DBF-8929-4CD6B6AAC66C}" type="sibTrans" cxnId="{E8395339-B993-4BD4-AE0B-013FB387A2C9}">
      <dgm:prSet/>
      <dgm:spPr/>
      <dgm:t>
        <a:bodyPr/>
        <a:lstStyle/>
        <a:p>
          <a:endParaRPr lang="en-US"/>
        </a:p>
      </dgm:t>
    </dgm:pt>
    <dgm:pt modelId="{4EE15289-921F-4377-B919-760F33651101}">
      <dgm:prSet/>
      <dgm:spPr/>
      <dgm:t>
        <a:bodyPr/>
        <a:lstStyle/>
        <a:p>
          <a:r>
            <a:rPr lang="en-US"/>
            <a:t>Must finish all M3 rotations before starting M4 year</a:t>
          </a:r>
        </a:p>
      </dgm:t>
    </dgm:pt>
    <dgm:pt modelId="{C9161B18-CDDD-4277-B473-27124FD4BA50}" type="parTrans" cxnId="{2863BBDD-90CF-479E-8AD8-C25096070FA5}">
      <dgm:prSet/>
      <dgm:spPr/>
      <dgm:t>
        <a:bodyPr/>
        <a:lstStyle/>
        <a:p>
          <a:endParaRPr lang="en-US"/>
        </a:p>
      </dgm:t>
    </dgm:pt>
    <dgm:pt modelId="{0F560FA4-5789-4E13-BC34-3CF4F6366E0F}" type="sibTrans" cxnId="{2863BBDD-90CF-479E-8AD8-C25096070FA5}">
      <dgm:prSet/>
      <dgm:spPr/>
      <dgm:t>
        <a:bodyPr/>
        <a:lstStyle/>
        <a:p>
          <a:endParaRPr lang="en-US"/>
        </a:p>
      </dgm:t>
    </dgm:pt>
    <dgm:pt modelId="{20D7D8C7-196F-4DAC-B404-3A749EEBFCC7}">
      <dgm:prSet/>
      <dgm:spPr/>
      <dgm:t>
        <a:bodyPr/>
        <a:lstStyle/>
        <a:p>
          <a:r>
            <a:rPr lang="en-US"/>
            <a:t>Exception is Neurology- do prior to graduation</a:t>
          </a:r>
        </a:p>
      </dgm:t>
    </dgm:pt>
    <dgm:pt modelId="{D382D46C-2DFF-4986-87DB-4A3C9A9FE31A}" type="parTrans" cxnId="{5497564C-8E7E-4434-B570-3B1C381235A9}">
      <dgm:prSet/>
      <dgm:spPr/>
      <dgm:t>
        <a:bodyPr/>
        <a:lstStyle/>
        <a:p>
          <a:endParaRPr lang="en-US"/>
        </a:p>
      </dgm:t>
    </dgm:pt>
    <dgm:pt modelId="{8EC6C42F-7FE4-4377-BECF-55E2E72F5ACA}" type="sibTrans" cxnId="{5497564C-8E7E-4434-B570-3B1C381235A9}">
      <dgm:prSet/>
      <dgm:spPr/>
      <dgm:t>
        <a:bodyPr/>
        <a:lstStyle/>
        <a:p>
          <a:endParaRPr lang="en-US"/>
        </a:p>
      </dgm:t>
    </dgm:pt>
    <dgm:pt modelId="{0F9EEFC8-A5BD-45E3-BE18-83AB50FB9284}">
      <dgm:prSet/>
      <dgm:spPr/>
      <dgm:t>
        <a:bodyPr/>
        <a:lstStyle/>
        <a:p>
          <a:r>
            <a:rPr lang="en-US"/>
            <a:t>Off cycle rotation calendar may not be known far ahead of time</a:t>
          </a:r>
        </a:p>
      </dgm:t>
    </dgm:pt>
    <dgm:pt modelId="{53AC59B3-0E22-42CA-B651-AAB869F8D330}" type="parTrans" cxnId="{40A409D2-9BBE-42FA-973A-9AC80DCB83CF}">
      <dgm:prSet/>
      <dgm:spPr/>
      <dgm:t>
        <a:bodyPr/>
        <a:lstStyle/>
        <a:p>
          <a:endParaRPr lang="en-US"/>
        </a:p>
      </dgm:t>
    </dgm:pt>
    <dgm:pt modelId="{3B188D7B-52B8-45D3-AFCF-1E1F221CB5E9}" type="sibTrans" cxnId="{40A409D2-9BBE-42FA-973A-9AC80DCB83CF}">
      <dgm:prSet/>
      <dgm:spPr/>
      <dgm:t>
        <a:bodyPr/>
        <a:lstStyle/>
        <a:p>
          <a:endParaRPr lang="en-US"/>
        </a:p>
      </dgm:t>
    </dgm:pt>
    <dgm:pt modelId="{94F36B6F-F5D2-47FA-83DF-68B824467F98}">
      <dgm:prSet/>
      <dgm:spPr/>
      <dgm:t>
        <a:bodyPr/>
        <a:lstStyle/>
        <a:p>
          <a:r>
            <a:rPr lang="en-US"/>
            <a:t>You will move into open spots when rising M3 students delay Step</a:t>
          </a:r>
        </a:p>
      </dgm:t>
    </dgm:pt>
    <dgm:pt modelId="{4E4CCFBD-9E9D-42BE-91EE-623BC300B4EB}" type="parTrans" cxnId="{79E30668-CD55-4E9E-A14B-B4056CB5D6FF}">
      <dgm:prSet/>
      <dgm:spPr/>
      <dgm:t>
        <a:bodyPr/>
        <a:lstStyle/>
        <a:p>
          <a:endParaRPr lang="en-US"/>
        </a:p>
      </dgm:t>
    </dgm:pt>
    <dgm:pt modelId="{C043C09D-1D3A-48F8-9085-652090C0C706}" type="sibTrans" cxnId="{79E30668-CD55-4E9E-A14B-B4056CB5D6FF}">
      <dgm:prSet/>
      <dgm:spPr/>
      <dgm:t>
        <a:bodyPr/>
        <a:lstStyle/>
        <a:p>
          <a:endParaRPr lang="en-US"/>
        </a:p>
      </dgm:t>
    </dgm:pt>
    <dgm:pt modelId="{49A2F658-C8DA-49AD-B675-15293D4B3B54}" type="pres">
      <dgm:prSet presAssocID="{7E1D3840-D5E3-4BB8-BAB8-C30D8BAD1069}" presName="linear" presStyleCnt="0">
        <dgm:presLayoutVars>
          <dgm:animLvl val="lvl"/>
          <dgm:resizeHandles val="exact"/>
        </dgm:presLayoutVars>
      </dgm:prSet>
      <dgm:spPr/>
    </dgm:pt>
    <dgm:pt modelId="{D394EEF3-21F1-406F-9185-B172EDE8228B}" type="pres">
      <dgm:prSet presAssocID="{EDD114BD-BDD7-4281-A3FE-54488B030C59}" presName="parentText" presStyleLbl="node1" presStyleIdx="0" presStyleCnt="4">
        <dgm:presLayoutVars>
          <dgm:chMax val="0"/>
          <dgm:bulletEnabled val="1"/>
        </dgm:presLayoutVars>
      </dgm:prSet>
      <dgm:spPr/>
    </dgm:pt>
    <dgm:pt modelId="{63F9C169-F96F-4263-AD8E-607CC9181CBA}" type="pres">
      <dgm:prSet presAssocID="{EDD114BD-BDD7-4281-A3FE-54488B030C59}" presName="childText" presStyleLbl="revTx" presStyleIdx="0" presStyleCnt="3">
        <dgm:presLayoutVars>
          <dgm:bulletEnabled val="1"/>
        </dgm:presLayoutVars>
      </dgm:prSet>
      <dgm:spPr/>
    </dgm:pt>
    <dgm:pt modelId="{3A7F548E-EC77-4E72-96EA-48451EE0D21C}" type="pres">
      <dgm:prSet presAssocID="{07DCA134-A58E-4232-B785-70281EA99B0E}" presName="parentText" presStyleLbl="node1" presStyleIdx="1" presStyleCnt="4">
        <dgm:presLayoutVars>
          <dgm:chMax val="0"/>
          <dgm:bulletEnabled val="1"/>
        </dgm:presLayoutVars>
      </dgm:prSet>
      <dgm:spPr/>
    </dgm:pt>
    <dgm:pt modelId="{C91FB621-37AE-48A9-AA6C-97B49FD7E6C1}" type="pres">
      <dgm:prSet presAssocID="{9C3F69A3-1D2E-4DBF-8929-4CD6B6AAC66C}" presName="spacer" presStyleCnt="0"/>
      <dgm:spPr/>
    </dgm:pt>
    <dgm:pt modelId="{3A1D89A2-4B91-444C-B9A3-39D7CF64E792}" type="pres">
      <dgm:prSet presAssocID="{4EE15289-921F-4377-B919-760F33651101}" presName="parentText" presStyleLbl="node1" presStyleIdx="2" presStyleCnt="4">
        <dgm:presLayoutVars>
          <dgm:chMax val="0"/>
          <dgm:bulletEnabled val="1"/>
        </dgm:presLayoutVars>
      </dgm:prSet>
      <dgm:spPr/>
    </dgm:pt>
    <dgm:pt modelId="{F8420933-2E21-473D-84AA-ECA1758DFDB7}" type="pres">
      <dgm:prSet presAssocID="{4EE15289-921F-4377-B919-760F33651101}" presName="childText" presStyleLbl="revTx" presStyleIdx="1" presStyleCnt="3">
        <dgm:presLayoutVars>
          <dgm:bulletEnabled val="1"/>
        </dgm:presLayoutVars>
      </dgm:prSet>
      <dgm:spPr/>
    </dgm:pt>
    <dgm:pt modelId="{6B8FFDF5-E810-4A33-BB38-2B7D9A8C1C62}" type="pres">
      <dgm:prSet presAssocID="{0F9EEFC8-A5BD-45E3-BE18-83AB50FB9284}" presName="parentText" presStyleLbl="node1" presStyleIdx="3" presStyleCnt="4">
        <dgm:presLayoutVars>
          <dgm:chMax val="0"/>
          <dgm:bulletEnabled val="1"/>
        </dgm:presLayoutVars>
      </dgm:prSet>
      <dgm:spPr/>
    </dgm:pt>
    <dgm:pt modelId="{CCC2969A-022C-4331-B064-CA393A8E5410}" type="pres">
      <dgm:prSet presAssocID="{0F9EEFC8-A5BD-45E3-BE18-83AB50FB9284}" presName="childText" presStyleLbl="revTx" presStyleIdx="2" presStyleCnt="3">
        <dgm:presLayoutVars>
          <dgm:bulletEnabled val="1"/>
        </dgm:presLayoutVars>
      </dgm:prSet>
      <dgm:spPr/>
    </dgm:pt>
  </dgm:ptLst>
  <dgm:cxnLst>
    <dgm:cxn modelId="{3638A109-A532-40E5-8004-15E77912D9D3}" type="presOf" srcId="{4EE15289-921F-4377-B919-760F33651101}" destId="{3A1D89A2-4B91-444C-B9A3-39D7CF64E792}" srcOrd="0" destOrd="0" presId="urn:microsoft.com/office/officeart/2005/8/layout/vList2"/>
    <dgm:cxn modelId="{E8395339-B993-4BD4-AE0B-013FB387A2C9}" srcId="{7E1D3840-D5E3-4BB8-BAB8-C30D8BAD1069}" destId="{07DCA134-A58E-4232-B785-70281EA99B0E}" srcOrd="1" destOrd="0" parTransId="{A6230DC5-614D-49DA-8549-F50680D96DD0}" sibTransId="{9C3F69A3-1D2E-4DBF-8929-4CD6B6AAC66C}"/>
    <dgm:cxn modelId="{37FED63D-D5EE-4F77-B2F4-71C8C2B302BF}" srcId="{EDD114BD-BDD7-4281-A3FE-54488B030C59}" destId="{0BD6DFC1-E867-40B5-A89E-1DE1F8796555}" srcOrd="0" destOrd="0" parTransId="{572EA2C8-1822-4E78-8A18-53AC720C2251}" sibTransId="{80C07FC7-C260-471F-86A8-E76ADB5A91F2}"/>
    <dgm:cxn modelId="{79E30668-CD55-4E9E-A14B-B4056CB5D6FF}" srcId="{0F9EEFC8-A5BD-45E3-BE18-83AB50FB9284}" destId="{94F36B6F-F5D2-47FA-83DF-68B824467F98}" srcOrd="0" destOrd="0" parTransId="{4E4CCFBD-9E9D-42BE-91EE-623BC300B4EB}" sibTransId="{C043C09D-1D3A-48F8-9085-652090C0C706}"/>
    <dgm:cxn modelId="{A034654A-A6A9-4AB8-9826-543AE9EE35F1}" type="presOf" srcId="{94F36B6F-F5D2-47FA-83DF-68B824467F98}" destId="{CCC2969A-022C-4331-B064-CA393A8E5410}" srcOrd="0" destOrd="0" presId="urn:microsoft.com/office/officeart/2005/8/layout/vList2"/>
    <dgm:cxn modelId="{5497564C-8E7E-4434-B570-3B1C381235A9}" srcId="{4EE15289-921F-4377-B919-760F33651101}" destId="{20D7D8C7-196F-4DAC-B404-3A749EEBFCC7}" srcOrd="0" destOrd="0" parTransId="{D382D46C-2DFF-4986-87DB-4A3C9A9FE31A}" sibTransId="{8EC6C42F-7FE4-4377-BECF-55E2E72F5ACA}"/>
    <dgm:cxn modelId="{EBE9D259-D7CC-4FD1-9B81-376D1D0AF7BD}" srcId="{7E1D3840-D5E3-4BB8-BAB8-C30D8BAD1069}" destId="{EDD114BD-BDD7-4281-A3FE-54488B030C59}" srcOrd="0" destOrd="0" parTransId="{1220C5B8-92EC-4EC9-91DD-A1312E8938EE}" sibTransId="{C7A1F337-75F9-442F-A8FB-BCA0995850A1}"/>
    <dgm:cxn modelId="{F1808C84-8607-4B4E-A5B7-78CB4DC35EC3}" type="presOf" srcId="{0BD6DFC1-E867-40B5-A89E-1DE1F8796555}" destId="{63F9C169-F96F-4263-AD8E-607CC9181CBA}" srcOrd="0" destOrd="0" presId="urn:microsoft.com/office/officeart/2005/8/layout/vList2"/>
    <dgm:cxn modelId="{D099608E-0B68-4FED-859C-BB90463EE082}" type="presOf" srcId="{EDD114BD-BDD7-4281-A3FE-54488B030C59}" destId="{D394EEF3-21F1-406F-9185-B172EDE8228B}" srcOrd="0" destOrd="0" presId="urn:microsoft.com/office/officeart/2005/8/layout/vList2"/>
    <dgm:cxn modelId="{9F431AA3-E651-4FF2-9AFF-01538A922850}" type="presOf" srcId="{20D7D8C7-196F-4DAC-B404-3A749EEBFCC7}" destId="{F8420933-2E21-473D-84AA-ECA1758DFDB7}" srcOrd="0" destOrd="0" presId="urn:microsoft.com/office/officeart/2005/8/layout/vList2"/>
    <dgm:cxn modelId="{40A409D2-9BBE-42FA-973A-9AC80DCB83CF}" srcId="{7E1D3840-D5E3-4BB8-BAB8-C30D8BAD1069}" destId="{0F9EEFC8-A5BD-45E3-BE18-83AB50FB9284}" srcOrd="3" destOrd="0" parTransId="{53AC59B3-0E22-42CA-B651-AAB869F8D330}" sibTransId="{3B188D7B-52B8-45D3-AFCF-1E1F221CB5E9}"/>
    <dgm:cxn modelId="{2863BBDD-90CF-479E-8AD8-C25096070FA5}" srcId="{7E1D3840-D5E3-4BB8-BAB8-C30D8BAD1069}" destId="{4EE15289-921F-4377-B919-760F33651101}" srcOrd="2" destOrd="0" parTransId="{C9161B18-CDDD-4277-B473-27124FD4BA50}" sibTransId="{0F560FA4-5789-4E13-BC34-3CF4F6366E0F}"/>
    <dgm:cxn modelId="{415F7ADE-93E7-4B76-8158-83926A662FC2}" type="presOf" srcId="{07DCA134-A58E-4232-B785-70281EA99B0E}" destId="{3A7F548E-EC77-4E72-96EA-48451EE0D21C}" srcOrd="0" destOrd="0" presId="urn:microsoft.com/office/officeart/2005/8/layout/vList2"/>
    <dgm:cxn modelId="{F60380DE-B9E2-4918-B48E-400C71AA4A01}" type="presOf" srcId="{7E1D3840-D5E3-4BB8-BAB8-C30D8BAD1069}" destId="{49A2F658-C8DA-49AD-B675-15293D4B3B54}" srcOrd="0" destOrd="0" presId="urn:microsoft.com/office/officeart/2005/8/layout/vList2"/>
    <dgm:cxn modelId="{C473B9E1-61CE-47BF-A359-88BA3E86B8DE}" type="presOf" srcId="{0F9EEFC8-A5BD-45E3-BE18-83AB50FB9284}" destId="{6B8FFDF5-E810-4A33-BB38-2B7D9A8C1C62}" srcOrd="0" destOrd="0" presId="urn:microsoft.com/office/officeart/2005/8/layout/vList2"/>
    <dgm:cxn modelId="{D7E811E8-AF6B-4249-91AE-C7DD204A3478}" type="presParOf" srcId="{49A2F658-C8DA-49AD-B675-15293D4B3B54}" destId="{D394EEF3-21F1-406F-9185-B172EDE8228B}" srcOrd="0" destOrd="0" presId="urn:microsoft.com/office/officeart/2005/8/layout/vList2"/>
    <dgm:cxn modelId="{511A766C-AAE3-41AF-BB44-27FFB847A6EC}" type="presParOf" srcId="{49A2F658-C8DA-49AD-B675-15293D4B3B54}" destId="{63F9C169-F96F-4263-AD8E-607CC9181CBA}" srcOrd="1" destOrd="0" presId="urn:microsoft.com/office/officeart/2005/8/layout/vList2"/>
    <dgm:cxn modelId="{A6A129B8-11A7-41FC-87E6-745295205096}" type="presParOf" srcId="{49A2F658-C8DA-49AD-B675-15293D4B3B54}" destId="{3A7F548E-EC77-4E72-96EA-48451EE0D21C}" srcOrd="2" destOrd="0" presId="urn:microsoft.com/office/officeart/2005/8/layout/vList2"/>
    <dgm:cxn modelId="{70EA9C64-E4B1-4EF9-B2FA-3AC99B5F1612}" type="presParOf" srcId="{49A2F658-C8DA-49AD-B675-15293D4B3B54}" destId="{C91FB621-37AE-48A9-AA6C-97B49FD7E6C1}" srcOrd="3" destOrd="0" presId="urn:microsoft.com/office/officeart/2005/8/layout/vList2"/>
    <dgm:cxn modelId="{1EE2D3C9-81B9-455A-B799-7EE1F4D2AF2E}" type="presParOf" srcId="{49A2F658-C8DA-49AD-B675-15293D4B3B54}" destId="{3A1D89A2-4B91-444C-B9A3-39D7CF64E792}" srcOrd="4" destOrd="0" presId="urn:microsoft.com/office/officeart/2005/8/layout/vList2"/>
    <dgm:cxn modelId="{59E9BAA6-0C90-4305-AB81-AE9992951B83}" type="presParOf" srcId="{49A2F658-C8DA-49AD-B675-15293D4B3B54}" destId="{F8420933-2E21-473D-84AA-ECA1758DFDB7}" srcOrd="5" destOrd="0" presId="urn:microsoft.com/office/officeart/2005/8/layout/vList2"/>
    <dgm:cxn modelId="{296815DB-E55A-4F3A-986A-1D615ADC8E14}" type="presParOf" srcId="{49A2F658-C8DA-49AD-B675-15293D4B3B54}" destId="{6B8FFDF5-E810-4A33-BB38-2B7D9A8C1C62}" srcOrd="6" destOrd="0" presId="urn:microsoft.com/office/officeart/2005/8/layout/vList2"/>
    <dgm:cxn modelId="{E7701D9A-C45B-4DF1-A8FF-F740815A928B}" type="presParOf" srcId="{49A2F658-C8DA-49AD-B675-15293D4B3B54}" destId="{CCC2969A-022C-4331-B064-CA393A8E5410}"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92336-56F0-4A18-80A5-F33FB4A1B762}">
      <dsp:nvSpPr>
        <dsp:cNvPr id="0" name=""/>
        <dsp:cNvSpPr/>
      </dsp:nvSpPr>
      <dsp:spPr>
        <a:xfrm>
          <a:off x="0" y="372452"/>
          <a:ext cx="2464593" cy="147875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22 weeks of electives to graduate</a:t>
          </a:r>
        </a:p>
      </dsp:txBody>
      <dsp:txXfrm>
        <a:off x="0" y="372452"/>
        <a:ext cx="2464593" cy="1478756"/>
      </dsp:txXfrm>
    </dsp:sp>
    <dsp:sp modelId="{63E9B5E7-7D5E-4B4E-BDE3-94DF170DCB13}">
      <dsp:nvSpPr>
        <dsp:cNvPr id="0" name=""/>
        <dsp:cNvSpPr/>
      </dsp:nvSpPr>
      <dsp:spPr>
        <a:xfrm>
          <a:off x="2711053" y="372452"/>
          <a:ext cx="2464593" cy="1478756"/>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12 weeks need to be clinical </a:t>
          </a:r>
        </a:p>
      </dsp:txBody>
      <dsp:txXfrm>
        <a:off x="2711053" y="372452"/>
        <a:ext cx="2464593" cy="1478756"/>
      </dsp:txXfrm>
    </dsp:sp>
    <dsp:sp modelId="{819AC6AF-C875-4474-9728-4A86F0D3E7B7}">
      <dsp:nvSpPr>
        <dsp:cNvPr id="0" name=""/>
        <dsp:cNvSpPr/>
      </dsp:nvSpPr>
      <dsp:spPr>
        <a:xfrm>
          <a:off x="5422106" y="372452"/>
          <a:ext cx="2464593" cy="1478756"/>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Electives can be taken intramurally</a:t>
          </a:r>
        </a:p>
        <a:p>
          <a:pPr marL="171450" lvl="1" indent="-171450" algn="l" defTabSz="755650">
            <a:lnSpc>
              <a:spcPct val="90000"/>
            </a:lnSpc>
            <a:spcBef>
              <a:spcPct val="0"/>
            </a:spcBef>
            <a:spcAft>
              <a:spcPct val="15000"/>
            </a:spcAft>
            <a:buChar char="•"/>
          </a:pPr>
          <a:r>
            <a:rPr lang="en-US" sz="1700" kern="1200"/>
            <a:t>In our elective catalog (LUMC/HVA/MNH…)</a:t>
          </a:r>
        </a:p>
      </dsp:txBody>
      <dsp:txXfrm>
        <a:off x="5422106" y="372452"/>
        <a:ext cx="2464593" cy="1478756"/>
      </dsp:txXfrm>
    </dsp:sp>
    <dsp:sp modelId="{6B30C2D2-C467-45D4-89B2-23F5F713B25E}">
      <dsp:nvSpPr>
        <dsp:cNvPr id="0" name=""/>
        <dsp:cNvSpPr/>
      </dsp:nvSpPr>
      <dsp:spPr>
        <a:xfrm>
          <a:off x="1355526" y="2097667"/>
          <a:ext cx="2464593" cy="1478756"/>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Electives can be taken outside of Loyola/Hines</a:t>
          </a:r>
        </a:p>
        <a:p>
          <a:pPr marL="171450" lvl="1" indent="-171450" algn="l" defTabSz="755650">
            <a:lnSpc>
              <a:spcPct val="90000"/>
            </a:lnSpc>
            <a:spcBef>
              <a:spcPct val="0"/>
            </a:spcBef>
            <a:spcAft>
              <a:spcPct val="15000"/>
            </a:spcAft>
            <a:buChar char="•"/>
          </a:pPr>
          <a:r>
            <a:rPr lang="en-US" sz="1700" kern="1200"/>
            <a:t>AKA Audition rotations</a:t>
          </a:r>
        </a:p>
      </dsp:txBody>
      <dsp:txXfrm>
        <a:off x="1355526" y="2097667"/>
        <a:ext cx="2464593" cy="1478756"/>
      </dsp:txXfrm>
    </dsp:sp>
    <dsp:sp modelId="{E0068B3D-8C85-4ECA-B23E-9A00625F7509}">
      <dsp:nvSpPr>
        <dsp:cNvPr id="0" name=""/>
        <dsp:cNvSpPr/>
      </dsp:nvSpPr>
      <dsp:spPr>
        <a:xfrm>
          <a:off x="4066579" y="2097667"/>
          <a:ext cx="2464593" cy="1478756"/>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The PPD session on January 14 will cover electives in more detail</a:t>
          </a:r>
        </a:p>
      </dsp:txBody>
      <dsp:txXfrm>
        <a:off x="4066579" y="2097667"/>
        <a:ext cx="2464593" cy="1478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2B193-4292-440F-9DC4-1F2CF52DB4EB}">
      <dsp:nvSpPr>
        <dsp:cNvPr id="0" name=""/>
        <dsp:cNvSpPr/>
      </dsp:nvSpPr>
      <dsp:spPr>
        <a:xfrm>
          <a:off x="0" y="1436022"/>
          <a:ext cx="5000124" cy="152617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8065" tIns="354076" rIns="388065"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Specific information about making an elective plan</a:t>
          </a:r>
        </a:p>
        <a:p>
          <a:pPr marL="342900" lvl="2" indent="-171450" algn="l" defTabSz="755650">
            <a:lnSpc>
              <a:spcPct val="90000"/>
            </a:lnSpc>
            <a:spcBef>
              <a:spcPct val="0"/>
            </a:spcBef>
            <a:spcAft>
              <a:spcPct val="15000"/>
            </a:spcAft>
            <a:buChar char="•"/>
          </a:pPr>
          <a:r>
            <a:rPr lang="en-US" sz="1700" kern="1200"/>
            <a:t>Which rotations</a:t>
          </a:r>
        </a:p>
        <a:p>
          <a:pPr marL="342900" lvl="2" indent="-171450" algn="l" defTabSz="755650">
            <a:lnSpc>
              <a:spcPct val="90000"/>
            </a:lnSpc>
            <a:spcBef>
              <a:spcPct val="0"/>
            </a:spcBef>
            <a:spcAft>
              <a:spcPct val="15000"/>
            </a:spcAft>
            <a:buChar char="•"/>
          </a:pPr>
          <a:r>
            <a:rPr lang="en-US" sz="1700" kern="1200" dirty="0"/>
            <a:t>Educational plan</a:t>
          </a:r>
        </a:p>
      </dsp:txBody>
      <dsp:txXfrm>
        <a:off x="0" y="1436022"/>
        <a:ext cx="5000124" cy="1526175"/>
      </dsp:txXfrm>
    </dsp:sp>
    <dsp:sp modelId="{5B7B65B6-1E56-4781-B384-175F73942803}">
      <dsp:nvSpPr>
        <dsp:cNvPr id="0" name=""/>
        <dsp:cNvSpPr/>
      </dsp:nvSpPr>
      <dsp:spPr>
        <a:xfrm>
          <a:off x="250006" y="1185102"/>
          <a:ext cx="3500086" cy="501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2295" tIns="0" rIns="132295" bIns="0" numCol="1" spcCol="1270" anchor="ctr" anchorCtr="0">
          <a:noAutofit/>
        </a:bodyPr>
        <a:lstStyle/>
        <a:p>
          <a:pPr marL="0" lvl="0" indent="0" algn="l" defTabSz="755650">
            <a:lnSpc>
              <a:spcPct val="90000"/>
            </a:lnSpc>
            <a:spcBef>
              <a:spcPct val="0"/>
            </a:spcBef>
            <a:spcAft>
              <a:spcPct val="35000"/>
            </a:spcAft>
            <a:buNone/>
          </a:pPr>
          <a:r>
            <a:rPr lang="en-US" sz="1700" kern="1200"/>
            <a:t>Electives</a:t>
          </a:r>
        </a:p>
      </dsp:txBody>
      <dsp:txXfrm>
        <a:off x="274504" y="1209600"/>
        <a:ext cx="3451090" cy="452844"/>
      </dsp:txXfrm>
    </dsp:sp>
    <dsp:sp modelId="{96D4B791-13AD-4753-9C6C-8FA64B2894C7}">
      <dsp:nvSpPr>
        <dsp:cNvPr id="0" name=""/>
        <dsp:cNvSpPr/>
      </dsp:nvSpPr>
      <dsp:spPr>
        <a:xfrm>
          <a:off x="0" y="3304917"/>
          <a:ext cx="5000124" cy="9639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8065" tIns="354076" rIns="388065"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VSLO is the AAMC application program for applying to many programs</a:t>
          </a:r>
        </a:p>
      </dsp:txBody>
      <dsp:txXfrm>
        <a:off x="0" y="3304917"/>
        <a:ext cx="5000124" cy="963900"/>
      </dsp:txXfrm>
    </dsp:sp>
    <dsp:sp modelId="{9C3C6D0B-E3DB-4523-9BD6-7E8988CCBE16}">
      <dsp:nvSpPr>
        <dsp:cNvPr id="0" name=""/>
        <dsp:cNvSpPr/>
      </dsp:nvSpPr>
      <dsp:spPr>
        <a:xfrm>
          <a:off x="250006" y="3053997"/>
          <a:ext cx="3500086" cy="50184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2295" tIns="0" rIns="132295" bIns="0" numCol="1" spcCol="1270" anchor="ctr" anchorCtr="0">
          <a:noAutofit/>
        </a:bodyPr>
        <a:lstStyle/>
        <a:p>
          <a:pPr marL="0" lvl="0" indent="0" algn="l" defTabSz="755650">
            <a:lnSpc>
              <a:spcPct val="90000"/>
            </a:lnSpc>
            <a:spcBef>
              <a:spcPct val="0"/>
            </a:spcBef>
            <a:spcAft>
              <a:spcPct val="35000"/>
            </a:spcAft>
            <a:buNone/>
          </a:pPr>
          <a:r>
            <a:rPr lang="en-US" sz="1700" kern="1200"/>
            <a:t>Extramural/Away/Audition rotations</a:t>
          </a:r>
        </a:p>
      </dsp:txBody>
      <dsp:txXfrm>
        <a:off x="274504" y="3078495"/>
        <a:ext cx="3451090"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07DF6-4B21-47DE-88FD-B6B20E81F7CE}">
      <dsp:nvSpPr>
        <dsp:cNvPr id="0" name=""/>
        <dsp:cNvSpPr/>
      </dsp:nvSpPr>
      <dsp:spPr>
        <a:xfrm>
          <a:off x="0" y="3928"/>
          <a:ext cx="7886700" cy="91441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FDB03D-A5DF-4DE3-BB75-9411EF09F8C9}">
      <dsp:nvSpPr>
        <dsp:cNvPr id="0" name=""/>
        <dsp:cNvSpPr/>
      </dsp:nvSpPr>
      <dsp:spPr>
        <a:xfrm>
          <a:off x="276611" y="209672"/>
          <a:ext cx="502929" cy="5029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3D021F-52F5-4636-A6FF-E35C32FCA783}">
      <dsp:nvSpPr>
        <dsp:cNvPr id="0" name=""/>
        <dsp:cNvSpPr/>
      </dsp:nvSpPr>
      <dsp:spPr>
        <a:xfrm>
          <a:off x="1056151" y="3928"/>
          <a:ext cx="6829516"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755650">
            <a:lnSpc>
              <a:spcPct val="90000"/>
            </a:lnSpc>
            <a:spcBef>
              <a:spcPct val="0"/>
            </a:spcBef>
            <a:spcAft>
              <a:spcPct val="35000"/>
            </a:spcAft>
            <a:buNone/>
          </a:pPr>
          <a:r>
            <a:rPr lang="en-US" sz="1700" kern="1200"/>
            <a:t>First attempt Step 2 exam must be taken by the end of fall semester of fourth year (by December 31, 2026)</a:t>
          </a:r>
        </a:p>
      </dsp:txBody>
      <dsp:txXfrm>
        <a:off x="1056151" y="3928"/>
        <a:ext cx="6829516" cy="914416"/>
      </dsp:txXfrm>
    </dsp:sp>
    <dsp:sp modelId="{39F3FB76-43FE-4107-AA69-4A1409B4CE23}">
      <dsp:nvSpPr>
        <dsp:cNvPr id="0" name=""/>
        <dsp:cNvSpPr/>
      </dsp:nvSpPr>
      <dsp:spPr>
        <a:xfrm>
          <a:off x="0" y="1146949"/>
          <a:ext cx="7886700" cy="91441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7D2EA9-8AEA-4514-A66B-61553C8316D2}">
      <dsp:nvSpPr>
        <dsp:cNvPr id="0" name=""/>
        <dsp:cNvSpPr/>
      </dsp:nvSpPr>
      <dsp:spPr>
        <a:xfrm>
          <a:off x="276611" y="1352693"/>
          <a:ext cx="502929" cy="5029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0EEBD7-127B-4BC3-B876-9336427D2893}">
      <dsp:nvSpPr>
        <dsp:cNvPr id="0" name=""/>
        <dsp:cNvSpPr/>
      </dsp:nvSpPr>
      <dsp:spPr>
        <a:xfrm>
          <a:off x="1056151" y="1146949"/>
          <a:ext cx="3549015"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755650">
            <a:lnSpc>
              <a:spcPct val="90000"/>
            </a:lnSpc>
            <a:spcBef>
              <a:spcPct val="0"/>
            </a:spcBef>
            <a:spcAft>
              <a:spcPct val="35000"/>
            </a:spcAft>
            <a:buNone/>
          </a:pPr>
          <a:r>
            <a:rPr lang="en-US" sz="1700" kern="1200"/>
            <a:t>Residency programs increasingly want proof of successful completion of Step 2 during interview process</a:t>
          </a:r>
        </a:p>
      </dsp:txBody>
      <dsp:txXfrm>
        <a:off x="1056151" y="1146949"/>
        <a:ext cx="3549015" cy="914416"/>
      </dsp:txXfrm>
    </dsp:sp>
    <dsp:sp modelId="{9BA22920-1D2D-4A97-9EFB-F7F5D4DDC4DE}">
      <dsp:nvSpPr>
        <dsp:cNvPr id="0" name=""/>
        <dsp:cNvSpPr/>
      </dsp:nvSpPr>
      <dsp:spPr>
        <a:xfrm>
          <a:off x="4605166" y="1146949"/>
          <a:ext cx="3280501"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488950">
            <a:lnSpc>
              <a:spcPct val="90000"/>
            </a:lnSpc>
            <a:spcBef>
              <a:spcPct val="0"/>
            </a:spcBef>
            <a:spcAft>
              <a:spcPct val="35000"/>
            </a:spcAft>
            <a:buNone/>
          </a:pPr>
          <a:r>
            <a:rPr lang="en-US" sz="1100" kern="1200"/>
            <a:t>Many want score to offer interview (i.e. score needed by late September)</a:t>
          </a:r>
        </a:p>
        <a:p>
          <a:pPr marL="0" lvl="0" indent="0" algn="l" defTabSz="488950">
            <a:lnSpc>
              <a:spcPct val="90000"/>
            </a:lnSpc>
            <a:spcBef>
              <a:spcPct val="0"/>
            </a:spcBef>
            <a:spcAft>
              <a:spcPct val="35000"/>
            </a:spcAft>
            <a:buNone/>
          </a:pPr>
          <a:r>
            <a:rPr lang="en-US" sz="1100" kern="1200"/>
            <a:t>Majority require score (or proof of passing) before ranking candidates (i.e. score needed by mid-January 2027)</a:t>
          </a:r>
        </a:p>
      </dsp:txBody>
      <dsp:txXfrm>
        <a:off x="4605166" y="1146949"/>
        <a:ext cx="3280501" cy="914416"/>
      </dsp:txXfrm>
    </dsp:sp>
    <dsp:sp modelId="{0048AFFF-C4E9-4EC6-A766-4BD0063D4255}">
      <dsp:nvSpPr>
        <dsp:cNvPr id="0" name=""/>
        <dsp:cNvSpPr/>
      </dsp:nvSpPr>
      <dsp:spPr>
        <a:xfrm>
          <a:off x="0" y="2289971"/>
          <a:ext cx="7886700" cy="91441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09C0FB-F0A7-429E-BF83-B1584E9E0310}">
      <dsp:nvSpPr>
        <dsp:cNvPr id="0" name=""/>
        <dsp:cNvSpPr/>
      </dsp:nvSpPr>
      <dsp:spPr>
        <a:xfrm>
          <a:off x="276611" y="2495714"/>
          <a:ext cx="502929" cy="5029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C6E824-FEF4-4503-B573-E1667DAC205C}">
      <dsp:nvSpPr>
        <dsp:cNvPr id="0" name=""/>
        <dsp:cNvSpPr/>
      </dsp:nvSpPr>
      <dsp:spPr>
        <a:xfrm>
          <a:off x="1056151" y="2289971"/>
          <a:ext cx="6829516"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755650">
            <a:lnSpc>
              <a:spcPct val="90000"/>
            </a:lnSpc>
            <a:spcBef>
              <a:spcPct val="0"/>
            </a:spcBef>
            <a:spcAft>
              <a:spcPct val="35000"/>
            </a:spcAft>
            <a:buNone/>
          </a:pPr>
          <a:r>
            <a:rPr lang="en-US" sz="1700" kern="1200"/>
            <a:t>USMLE Step 2 CK must be PASSED to graduate. If a 2</a:t>
          </a:r>
          <a:r>
            <a:rPr lang="en-US" sz="1700" kern="1200" baseline="30000"/>
            <a:t>nd</a:t>
          </a:r>
          <a:r>
            <a:rPr lang="en-US" sz="1700" kern="1200"/>
            <a:t> attempt is needed, scores must be received at least two months prior to graduation (mid-March 2027)</a:t>
          </a:r>
        </a:p>
      </dsp:txBody>
      <dsp:txXfrm>
        <a:off x="1056151" y="2289971"/>
        <a:ext cx="6829516" cy="914416"/>
      </dsp:txXfrm>
    </dsp:sp>
    <dsp:sp modelId="{92707E1A-6C01-4B87-B064-B7076A4C12DC}">
      <dsp:nvSpPr>
        <dsp:cNvPr id="0" name=""/>
        <dsp:cNvSpPr/>
      </dsp:nvSpPr>
      <dsp:spPr>
        <a:xfrm>
          <a:off x="0" y="3432992"/>
          <a:ext cx="7886700" cy="91441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C50CE3-E94E-4034-A2B2-6D48CDABA907}">
      <dsp:nvSpPr>
        <dsp:cNvPr id="0" name=""/>
        <dsp:cNvSpPr/>
      </dsp:nvSpPr>
      <dsp:spPr>
        <a:xfrm>
          <a:off x="276611" y="3638736"/>
          <a:ext cx="502929" cy="50292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4F564D-59AF-40FA-ACA1-FFF8BB89B84E}">
      <dsp:nvSpPr>
        <dsp:cNvPr id="0" name=""/>
        <dsp:cNvSpPr/>
      </dsp:nvSpPr>
      <dsp:spPr>
        <a:xfrm>
          <a:off x="1056151" y="3432992"/>
          <a:ext cx="6829516"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755650">
            <a:lnSpc>
              <a:spcPct val="90000"/>
            </a:lnSpc>
            <a:spcBef>
              <a:spcPct val="0"/>
            </a:spcBef>
            <a:spcAft>
              <a:spcPct val="35000"/>
            </a:spcAft>
            <a:buNone/>
          </a:pPr>
          <a:r>
            <a:rPr lang="en-US" sz="1700" kern="1200"/>
            <a:t>Scores reported approximately 2-3 weeks after test date</a:t>
          </a:r>
        </a:p>
      </dsp:txBody>
      <dsp:txXfrm>
        <a:off x="1056151" y="3432992"/>
        <a:ext cx="6829516" cy="9144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4EEF3-21F1-406F-9185-B172EDE8228B}">
      <dsp:nvSpPr>
        <dsp:cNvPr id="0" name=""/>
        <dsp:cNvSpPr/>
      </dsp:nvSpPr>
      <dsp:spPr>
        <a:xfrm>
          <a:off x="0" y="588427"/>
          <a:ext cx="3585312" cy="59587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If you can graduate May 2027</a:t>
          </a:r>
        </a:p>
      </dsp:txBody>
      <dsp:txXfrm>
        <a:off x="29088" y="617515"/>
        <a:ext cx="3527136" cy="537701"/>
      </dsp:txXfrm>
    </dsp:sp>
    <dsp:sp modelId="{63F9C169-F96F-4263-AD8E-607CC9181CBA}">
      <dsp:nvSpPr>
        <dsp:cNvPr id="0" name=""/>
        <dsp:cNvSpPr/>
      </dsp:nvSpPr>
      <dsp:spPr>
        <a:xfrm>
          <a:off x="0" y="1184304"/>
          <a:ext cx="3585312"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834"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a:t>You will receive a lottery number</a:t>
          </a:r>
        </a:p>
      </dsp:txBody>
      <dsp:txXfrm>
        <a:off x="0" y="1184304"/>
        <a:ext cx="3585312" cy="248400"/>
      </dsp:txXfrm>
    </dsp:sp>
    <dsp:sp modelId="{3A7F548E-EC77-4E72-96EA-48451EE0D21C}">
      <dsp:nvSpPr>
        <dsp:cNvPr id="0" name=""/>
        <dsp:cNvSpPr/>
      </dsp:nvSpPr>
      <dsp:spPr>
        <a:xfrm>
          <a:off x="0" y="1432704"/>
          <a:ext cx="3585312" cy="595877"/>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OSA will reach out to you to let you know if you are not receiving a lottery number</a:t>
          </a:r>
        </a:p>
      </dsp:txBody>
      <dsp:txXfrm>
        <a:off x="29088" y="1461792"/>
        <a:ext cx="3527136" cy="537701"/>
      </dsp:txXfrm>
    </dsp:sp>
    <dsp:sp modelId="{3A1D89A2-4B91-444C-B9A3-39D7CF64E792}">
      <dsp:nvSpPr>
        <dsp:cNvPr id="0" name=""/>
        <dsp:cNvSpPr/>
      </dsp:nvSpPr>
      <dsp:spPr>
        <a:xfrm>
          <a:off x="0" y="2071781"/>
          <a:ext cx="3585312" cy="595877"/>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Must finish all M3 rotations before starting M4 year</a:t>
          </a:r>
        </a:p>
      </dsp:txBody>
      <dsp:txXfrm>
        <a:off x="29088" y="2100869"/>
        <a:ext cx="3527136" cy="537701"/>
      </dsp:txXfrm>
    </dsp:sp>
    <dsp:sp modelId="{F8420933-2E21-473D-84AA-ECA1758DFDB7}">
      <dsp:nvSpPr>
        <dsp:cNvPr id="0" name=""/>
        <dsp:cNvSpPr/>
      </dsp:nvSpPr>
      <dsp:spPr>
        <a:xfrm>
          <a:off x="0" y="2667659"/>
          <a:ext cx="3585312"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834"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a:t>Exception is Neurology- do prior to graduation</a:t>
          </a:r>
        </a:p>
      </dsp:txBody>
      <dsp:txXfrm>
        <a:off x="0" y="2667659"/>
        <a:ext cx="3585312" cy="248400"/>
      </dsp:txXfrm>
    </dsp:sp>
    <dsp:sp modelId="{6B8FFDF5-E810-4A33-BB38-2B7D9A8C1C62}">
      <dsp:nvSpPr>
        <dsp:cNvPr id="0" name=""/>
        <dsp:cNvSpPr/>
      </dsp:nvSpPr>
      <dsp:spPr>
        <a:xfrm>
          <a:off x="0" y="2916059"/>
          <a:ext cx="3585312" cy="59587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Off cycle rotation calendar may not be known far ahead of time</a:t>
          </a:r>
        </a:p>
      </dsp:txBody>
      <dsp:txXfrm>
        <a:off x="29088" y="2945147"/>
        <a:ext cx="3527136" cy="537701"/>
      </dsp:txXfrm>
    </dsp:sp>
    <dsp:sp modelId="{CCC2969A-022C-4331-B064-CA393A8E5410}">
      <dsp:nvSpPr>
        <dsp:cNvPr id="0" name=""/>
        <dsp:cNvSpPr/>
      </dsp:nvSpPr>
      <dsp:spPr>
        <a:xfrm>
          <a:off x="0" y="3511936"/>
          <a:ext cx="3585312" cy="380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834"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a:t>You will move into open spots when rising M3 students delay Step</a:t>
          </a:r>
        </a:p>
      </dsp:txBody>
      <dsp:txXfrm>
        <a:off x="0" y="3511936"/>
        <a:ext cx="3585312" cy="38036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091" tIns="46046" rIns="92091" bIns="46046" numCol="1" anchor="t" anchorCtr="0" compatLnSpc="1">
            <a:prstTxWarp prst="textNoShape">
              <a:avLst/>
            </a:prstTxWarp>
          </a:bodyPr>
          <a:lstStyle>
            <a:lvl1pPr defTabSz="921282">
              <a:defRPr sz="1200">
                <a:latin typeface="Arial" charset="0"/>
              </a:defRPr>
            </a:lvl1pPr>
          </a:lstStyle>
          <a:p>
            <a:pPr>
              <a:defRPr/>
            </a:pPr>
            <a:endParaRPr lang="en-US"/>
          </a:p>
        </p:txBody>
      </p:sp>
      <p:sp>
        <p:nvSpPr>
          <p:cNvPr id="52227"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2091" tIns="46046" rIns="92091" bIns="46046" numCol="1" anchor="t" anchorCtr="0" compatLnSpc="1">
            <a:prstTxWarp prst="textNoShape">
              <a:avLst/>
            </a:prstTxWarp>
          </a:bodyPr>
          <a:lstStyle>
            <a:lvl1pPr algn="r" defTabSz="921282">
              <a:defRPr sz="1200">
                <a:latin typeface="Arial" charset="0"/>
              </a:defRPr>
            </a:lvl1pPr>
          </a:lstStyle>
          <a:p>
            <a:pPr>
              <a:defRPr/>
            </a:pPr>
            <a:endParaRPr lang="en-US"/>
          </a:p>
        </p:txBody>
      </p:sp>
      <p:sp>
        <p:nvSpPr>
          <p:cNvPr id="52228"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2091" tIns="46046" rIns="92091" bIns="46046" numCol="1" anchor="b" anchorCtr="0" compatLnSpc="1">
            <a:prstTxWarp prst="textNoShape">
              <a:avLst/>
            </a:prstTxWarp>
          </a:bodyPr>
          <a:lstStyle>
            <a:lvl1pPr defTabSz="921282">
              <a:defRPr sz="1200">
                <a:latin typeface="Arial" charset="0"/>
              </a:defRPr>
            </a:lvl1pPr>
          </a:lstStyle>
          <a:p>
            <a:pPr>
              <a:defRPr/>
            </a:pPr>
            <a:endParaRPr lang="en-US"/>
          </a:p>
        </p:txBody>
      </p:sp>
      <p:sp>
        <p:nvSpPr>
          <p:cNvPr id="52229"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2091" tIns="46046" rIns="92091" bIns="46046" numCol="1" anchor="b" anchorCtr="0" compatLnSpc="1">
            <a:prstTxWarp prst="textNoShape">
              <a:avLst/>
            </a:prstTxWarp>
          </a:bodyPr>
          <a:lstStyle>
            <a:lvl1pPr algn="r" defTabSz="920750">
              <a:defRPr sz="1200"/>
            </a:lvl1pPr>
          </a:lstStyle>
          <a:p>
            <a:fld id="{F4664986-A607-4B9A-870C-4FDC890983FE}" type="slidenum">
              <a:rPr lang="en-US" altLang="en-US"/>
              <a:pPr/>
              <a:t>‹#›</a:t>
            </a:fld>
            <a:endParaRPr lang="en-US" altLang="en-US"/>
          </a:p>
        </p:txBody>
      </p:sp>
    </p:spTree>
    <p:extLst>
      <p:ext uri="{BB962C8B-B14F-4D97-AF65-F5344CB8AC3E}">
        <p14:creationId xmlns:p14="http://schemas.microsoft.com/office/powerpoint/2010/main" val="2929676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0402" tIns="45200" rIns="90402" bIns="4520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0402" tIns="45200" rIns="90402" bIns="45200" rtlCol="0"/>
          <a:lstStyle>
            <a:lvl1pPr algn="r">
              <a:defRPr sz="1200">
                <a:latin typeface="Arial" charset="0"/>
              </a:defRPr>
            </a:lvl1pPr>
          </a:lstStyle>
          <a:p>
            <a:pPr>
              <a:defRPr/>
            </a:pPr>
            <a:fld id="{6C1CCB65-C447-4CC1-A162-ED7D389F6A0D}" type="datetimeFigureOut">
              <a:rPr lang="en-US"/>
              <a:pPr>
                <a:defRPr/>
              </a:pPr>
              <a:t>11/4/2025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0402" tIns="45200" rIns="90402" bIns="45200" rtlCol="0" anchor="ctr"/>
          <a:lstStyle/>
          <a:p>
            <a:pPr lvl="0"/>
            <a:endParaRPr lang="en-US" noProof="0"/>
          </a:p>
        </p:txBody>
      </p:sp>
      <p:sp>
        <p:nvSpPr>
          <p:cNvPr id="5" name="Notes Placeholder 4"/>
          <p:cNvSpPr>
            <a:spLocks noGrp="1"/>
          </p:cNvSpPr>
          <p:nvPr>
            <p:ph type="body" sz="quarter" idx="3"/>
          </p:nvPr>
        </p:nvSpPr>
        <p:spPr>
          <a:xfrm>
            <a:off x="701675" y="4414838"/>
            <a:ext cx="5607050" cy="4184650"/>
          </a:xfrm>
          <a:prstGeom prst="rect">
            <a:avLst/>
          </a:prstGeom>
        </p:spPr>
        <p:txBody>
          <a:bodyPr vert="horz" lIns="90402" tIns="45200" rIns="90402" bIns="4520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90402" tIns="45200" rIns="90402" bIns="4520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wrap="square" lIns="90402" tIns="45200" rIns="90402" bIns="45200" numCol="1" anchor="b" anchorCtr="0" compatLnSpc="1">
            <a:prstTxWarp prst="textNoShape">
              <a:avLst/>
            </a:prstTxWarp>
          </a:bodyPr>
          <a:lstStyle>
            <a:lvl1pPr algn="r">
              <a:defRPr sz="1200"/>
            </a:lvl1pPr>
          </a:lstStyle>
          <a:p>
            <a:fld id="{C388321E-A065-4AA9-909F-256570D663D6}" type="slidenum">
              <a:rPr lang="en-US" altLang="en-US"/>
              <a:pPr/>
              <a:t>‹#›</a:t>
            </a:fld>
            <a:endParaRPr lang="en-US" altLang="en-US"/>
          </a:p>
        </p:txBody>
      </p:sp>
    </p:spTree>
    <p:extLst>
      <p:ext uri="{BB962C8B-B14F-4D97-AF65-F5344CB8AC3E}">
        <p14:creationId xmlns:p14="http://schemas.microsoft.com/office/powerpoint/2010/main" val="661224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53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38FD9D5-522F-404C-A5F4-5424F2615A85}" type="slidenum">
              <a:rPr lang="en-US" altLang="en-US">
                <a:latin typeface="Arial" panose="020B0604020202020204" pitchFamily="34" charset="0"/>
              </a:rPr>
              <a:pPr eaLnBrk="1" hangingPunct="1">
                <a:spcBef>
                  <a:spcPct val="0"/>
                </a:spcBef>
              </a:pPr>
              <a:t>1</a:t>
            </a:fld>
            <a:endParaRPr lang="en-US" altLang="en-US">
              <a:latin typeface="Arial" panose="020B0604020202020204" pitchFamily="34" charset="0"/>
            </a:endParaRPr>
          </a:p>
        </p:txBody>
      </p:sp>
    </p:spTree>
    <p:extLst>
      <p:ext uri="{BB962C8B-B14F-4D97-AF65-F5344CB8AC3E}">
        <p14:creationId xmlns:p14="http://schemas.microsoft.com/office/powerpoint/2010/main" val="315571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2BC6550-0FF4-42E1-9543-12D01E5AE922}" type="slidenum">
              <a:rPr lang="en-US" altLang="en-US">
                <a:latin typeface="Arial" panose="020B0604020202020204" pitchFamily="34" charset="0"/>
              </a:rPr>
              <a:pPr eaLnBrk="1" hangingPunct="1">
                <a:spcBef>
                  <a:spcPct val="0"/>
                </a:spcBef>
              </a:pPr>
              <a:t>12</a:t>
            </a:fld>
            <a:endParaRPr lang="en-US" altLang="en-US">
              <a:latin typeface="Arial" panose="020B0604020202020204" pitchFamily="34" charset="0"/>
            </a:endParaRPr>
          </a:p>
        </p:txBody>
      </p:sp>
    </p:spTree>
    <p:extLst>
      <p:ext uri="{BB962C8B-B14F-4D97-AF65-F5344CB8AC3E}">
        <p14:creationId xmlns:p14="http://schemas.microsoft.com/office/powerpoint/2010/main" val="1064320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2BC6550-0FF4-42E1-9543-12D01E5AE922}" type="slidenum">
              <a:rPr lang="en-US" altLang="en-US">
                <a:latin typeface="Arial" panose="020B0604020202020204" pitchFamily="34" charset="0"/>
              </a:rPr>
              <a:pPr eaLnBrk="1" hangingPunct="1">
                <a:spcBef>
                  <a:spcPct val="0"/>
                </a:spcBef>
              </a:pPr>
              <a:t>13</a:t>
            </a:fld>
            <a:endParaRPr lang="en-US" altLang="en-US">
              <a:latin typeface="Arial" panose="020B0604020202020204" pitchFamily="34" charset="0"/>
            </a:endParaRPr>
          </a:p>
        </p:txBody>
      </p:sp>
    </p:spTree>
    <p:extLst>
      <p:ext uri="{BB962C8B-B14F-4D97-AF65-F5344CB8AC3E}">
        <p14:creationId xmlns:p14="http://schemas.microsoft.com/office/powerpoint/2010/main" val="2570446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Some students wonder why there are rotation requirements in M4 year.</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5449" indent="-289562" eaLnBrk="0" hangingPunct="0">
              <a:spcBef>
                <a:spcPct val="30000"/>
              </a:spcBef>
              <a:defRPr sz="1200">
                <a:solidFill>
                  <a:schemeClr val="tx1"/>
                </a:solidFill>
                <a:latin typeface="Calibri" panose="020F0502020204030204" pitchFamily="34" charset="0"/>
              </a:defRPr>
            </a:lvl2pPr>
            <a:lvl3pPr marL="1163100" indent="-231326" eaLnBrk="0" hangingPunct="0">
              <a:spcBef>
                <a:spcPct val="30000"/>
              </a:spcBef>
              <a:defRPr sz="1200">
                <a:solidFill>
                  <a:schemeClr val="tx1"/>
                </a:solidFill>
                <a:latin typeface="Calibri" panose="020F0502020204030204" pitchFamily="34" charset="0"/>
              </a:defRPr>
            </a:lvl3pPr>
            <a:lvl4pPr marL="1628987" indent="-231326" eaLnBrk="0" hangingPunct="0">
              <a:spcBef>
                <a:spcPct val="30000"/>
              </a:spcBef>
              <a:defRPr sz="1200">
                <a:solidFill>
                  <a:schemeClr val="tx1"/>
                </a:solidFill>
                <a:latin typeface="Calibri" panose="020F0502020204030204" pitchFamily="34" charset="0"/>
              </a:defRPr>
            </a:lvl4pPr>
            <a:lvl5pPr marL="2094873" indent="-231326" eaLnBrk="0" hangingPunct="0">
              <a:spcBef>
                <a:spcPct val="30000"/>
              </a:spcBef>
              <a:defRPr sz="1200">
                <a:solidFill>
                  <a:schemeClr val="tx1"/>
                </a:solidFill>
                <a:latin typeface="Calibri" panose="020F0502020204030204" pitchFamily="34" charset="0"/>
              </a:defRPr>
            </a:lvl5pPr>
            <a:lvl6pPr marL="2560760" indent="-231326" eaLnBrk="0" fontAlgn="base" hangingPunct="0">
              <a:spcBef>
                <a:spcPct val="30000"/>
              </a:spcBef>
              <a:spcAft>
                <a:spcPct val="0"/>
              </a:spcAft>
              <a:defRPr sz="1200">
                <a:solidFill>
                  <a:schemeClr val="tx1"/>
                </a:solidFill>
                <a:latin typeface="Calibri" panose="020F0502020204030204" pitchFamily="34" charset="0"/>
              </a:defRPr>
            </a:lvl6pPr>
            <a:lvl7pPr marL="3026647" indent="-231326" eaLnBrk="0" fontAlgn="base" hangingPunct="0">
              <a:spcBef>
                <a:spcPct val="30000"/>
              </a:spcBef>
              <a:spcAft>
                <a:spcPct val="0"/>
              </a:spcAft>
              <a:defRPr sz="1200">
                <a:solidFill>
                  <a:schemeClr val="tx1"/>
                </a:solidFill>
                <a:latin typeface="Calibri" panose="020F0502020204030204" pitchFamily="34" charset="0"/>
              </a:defRPr>
            </a:lvl7pPr>
            <a:lvl8pPr marL="3492534" indent="-231326" eaLnBrk="0" fontAlgn="base" hangingPunct="0">
              <a:spcBef>
                <a:spcPct val="30000"/>
              </a:spcBef>
              <a:spcAft>
                <a:spcPct val="0"/>
              </a:spcAft>
              <a:defRPr sz="1200">
                <a:solidFill>
                  <a:schemeClr val="tx1"/>
                </a:solidFill>
                <a:latin typeface="Calibri" panose="020F0502020204030204" pitchFamily="34" charset="0"/>
              </a:defRPr>
            </a:lvl8pPr>
            <a:lvl9pPr marL="3958421" indent="-231326"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B470DC3-E2BD-4A34-A592-1EB7E27FBD95}" type="slidenum">
              <a:rPr lang="en-US" altLang="en-US">
                <a:solidFill>
                  <a:prstClr val="black"/>
                </a:solidFill>
                <a:latin typeface="Arial" panose="020B0604020202020204" pitchFamily="34" charset="0"/>
              </a:rPr>
              <a:pPr eaLnBrk="1" hangingPunct="1">
                <a:spcBef>
                  <a:spcPct val="0"/>
                </a:spcBef>
              </a:pPr>
              <a:t>14</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00184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A12E3-BE6D-1FAE-D7FA-77D0C6BD8D69}"/>
            </a:ext>
          </a:extLst>
        </p:cNvPr>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671D5A86-1D7E-5232-8BAE-B71F9EA1B9EA}"/>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a:extLst>
              <a:ext uri="{FF2B5EF4-FFF2-40B4-BE49-F238E27FC236}">
                <a16:creationId xmlns:a16="http://schemas.microsoft.com/office/drawing/2014/main" id="{88D2B42C-7644-199F-7DBE-457CD678A76A}"/>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0420" name="Slide Number Placeholder 3">
            <a:extLst>
              <a:ext uri="{FF2B5EF4-FFF2-40B4-BE49-F238E27FC236}">
                <a16:creationId xmlns:a16="http://schemas.microsoft.com/office/drawing/2014/main" id="{E738D837-D0C5-8342-F503-545ED76D7576}"/>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2BC6550-0FF4-42E1-9543-12D01E5AE922}" type="slidenum">
              <a:rPr lang="en-US" altLang="en-US">
                <a:latin typeface="Arial" panose="020B0604020202020204" pitchFamily="34" charset="0"/>
              </a:rPr>
              <a:pPr eaLnBrk="1" hangingPunct="1">
                <a:spcBef>
                  <a:spcPct val="0"/>
                </a:spcBef>
              </a:pPr>
              <a:t>16</a:t>
            </a:fld>
            <a:endParaRPr lang="en-US" altLang="en-US">
              <a:latin typeface="Arial" panose="020B0604020202020204" pitchFamily="34" charset="0"/>
            </a:endParaRPr>
          </a:p>
        </p:txBody>
      </p:sp>
    </p:spTree>
    <p:extLst>
      <p:ext uri="{BB962C8B-B14F-4D97-AF65-F5344CB8AC3E}">
        <p14:creationId xmlns:p14="http://schemas.microsoft.com/office/powerpoint/2010/main" val="2769795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88321E-A065-4AA9-909F-256570D663D6}" type="slidenum">
              <a:rPr lang="en-US" altLang="en-US" smtClean="0"/>
              <a:pPr/>
              <a:t>19</a:t>
            </a:fld>
            <a:endParaRPr lang="en-US" altLang="en-US"/>
          </a:p>
        </p:txBody>
      </p:sp>
    </p:spTree>
    <p:extLst>
      <p:ext uri="{BB962C8B-B14F-4D97-AF65-F5344CB8AC3E}">
        <p14:creationId xmlns:p14="http://schemas.microsoft.com/office/powerpoint/2010/main" val="2168268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5449" indent="-289562" eaLnBrk="0" hangingPunct="0">
              <a:spcBef>
                <a:spcPct val="30000"/>
              </a:spcBef>
              <a:defRPr sz="1200">
                <a:solidFill>
                  <a:schemeClr val="tx1"/>
                </a:solidFill>
                <a:latin typeface="Calibri" panose="020F0502020204030204" pitchFamily="34" charset="0"/>
              </a:defRPr>
            </a:lvl2pPr>
            <a:lvl3pPr marL="1163100" indent="-231326" eaLnBrk="0" hangingPunct="0">
              <a:spcBef>
                <a:spcPct val="30000"/>
              </a:spcBef>
              <a:defRPr sz="1200">
                <a:solidFill>
                  <a:schemeClr val="tx1"/>
                </a:solidFill>
                <a:latin typeface="Calibri" panose="020F0502020204030204" pitchFamily="34" charset="0"/>
              </a:defRPr>
            </a:lvl3pPr>
            <a:lvl4pPr marL="1628987" indent="-231326" eaLnBrk="0" hangingPunct="0">
              <a:spcBef>
                <a:spcPct val="30000"/>
              </a:spcBef>
              <a:defRPr sz="1200">
                <a:solidFill>
                  <a:schemeClr val="tx1"/>
                </a:solidFill>
                <a:latin typeface="Calibri" panose="020F0502020204030204" pitchFamily="34" charset="0"/>
              </a:defRPr>
            </a:lvl4pPr>
            <a:lvl5pPr marL="2094873" indent="-231326" eaLnBrk="0" hangingPunct="0">
              <a:spcBef>
                <a:spcPct val="30000"/>
              </a:spcBef>
              <a:defRPr sz="1200">
                <a:solidFill>
                  <a:schemeClr val="tx1"/>
                </a:solidFill>
                <a:latin typeface="Calibri" panose="020F0502020204030204" pitchFamily="34" charset="0"/>
              </a:defRPr>
            </a:lvl5pPr>
            <a:lvl6pPr marL="2560760" indent="-231326" eaLnBrk="0" fontAlgn="base" hangingPunct="0">
              <a:spcBef>
                <a:spcPct val="30000"/>
              </a:spcBef>
              <a:spcAft>
                <a:spcPct val="0"/>
              </a:spcAft>
              <a:defRPr sz="1200">
                <a:solidFill>
                  <a:schemeClr val="tx1"/>
                </a:solidFill>
                <a:latin typeface="Calibri" panose="020F0502020204030204" pitchFamily="34" charset="0"/>
              </a:defRPr>
            </a:lvl6pPr>
            <a:lvl7pPr marL="3026647" indent="-231326" eaLnBrk="0" fontAlgn="base" hangingPunct="0">
              <a:spcBef>
                <a:spcPct val="30000"/>
              </a:spcBef>
              <a:spcAft>
                <a:spcPct val="0"/>
              </a:spcAft>
              <a:defRPr sz="1200">
                <a:solidFill>
                  <a:schemeClr val="tx1"/>
                </a:solidFill>
                <a:latin typeface="Calibri" panose="020F0502020204030204" pitchFamily="34" charset="0"/>
              </a:defRPr>
            </a:lvl7pPr>
            <a:lvl8pPr marL="3492534" indent="-231326" eaLnBrk="0" fontAlgn="base" hangingPunct="0">
              <a:spcBef>
                <a:spcPct val="30000"/>
              </a:spcBef>
              <a:spcAft>
                <a:spcPct val="0"/>
              </a:spcAft>
              <a:defRPr sz="1200">
                <a:solidFill>
                  <a:schemeClr val="tx1"/>
                </a:solidFill>
                <a:latin typeface="Calibri" panose="020F0502020204030204" pitchFamily="34" charset="0"/>
              </a:defRPr>
            </a:lvl8pPr>
            <a:lvl9pPr marL="3958421" indent="-231326"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AF6519F-F4AC-49BD-B448-A6BFFE0108A8}" type="slidenum">
              <a:rPr lang="en-US" altLang="en-US">
                <a:solidFill>
                  <a:prstClr val="black"/>
                </a:solidFill>
                <a:latin typeface="Arial" panose="020B0604020202020204" pitchFamily="34" charset="0"/>
              </a:rPr>
              <a:pPr eaLnBrk="1" hangingPunct="1">
                <a:spcBef>
                  <a:spcPct val="0"/>
                </a:spcBef>
              </a:pPr>
              <a:t>20</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14465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5449" indent="-289562" eaLnBrk="0" hangingPunct="0">
              <a:spcBef>
                <a:spcPct val="30000"/>
              </a:spcBef>
              <a:defRPr sz="1200">
                <a:solidFill>
                  <a:schemeClr val="tx1"/>
                </a:solidFill>
                <a:latin typeface="Calibri" panose="020F0502020204030204" pitchFamily="34" charset="0"/>
              </a:defRPr>
            </a:lvl2pPr>
            <a:lvl3pPr marL="1163100" indent="-231326" eaLnBrk="0" hangingPunct="0">
              <a:spcBef>
                <a:spcPct val="30000"/>
              </a:spcBef>
              <a:defRPr sz="1200">
                <a:solidFill>
                  <a:schemeClr val="tx1"/>
                </a:solidFill>
                <a:latin typeface="Calibri" panose="020F0502020204030204" pitchFamily="34" charset="0"/>
              </a:defRPr>
            </a:lvl3pPr>
            <a:lvl4pPr marL="1628987" indent="-231326" eaLnBrk="0" hangingPunct="0">
              <a:spcBef>
                <a:spcPct val="30000"/>
              </a:spcBef>
              <a:defRPr sz="1200">
                <a:solidFill>
                  <a:schemeClr val="tx1"/>
                </a:solidFill>
                <a:latin typeface="Calibri" panose="020F0502020204030204" pitchFamily="34" charset="0"/>
              </a:defRPr>
            </a:lvl4pPr>
            <a:lvl5pPr marL="2094873" indent="-231326" eaLnBrk="0" hangingPunct="0">
              <a:spcBef>
                <a:spcPct val="30000"/>
              </a:spcBef>
              <a:defRPr sz="1200">
                <a:solidFill>
                  <a:schemeClr val="tx1"/>
                </a:solidFill>
                <a:latin typeface="Calibri" panose="020F0502020204030204" pitchFamily="34" charset="0"/>
              </a:defRPr>
            </a:lvl5pPr>
            <a:lvl6pPr marL="2560760" indent="-231326" eaLnBrk="0" fontAlgn="base" hangingPunct="0">
              <a:spcBef>
                <a:spcPct val="30000"/>
              </a:spcBef>
              <a:spcAft>
                <a:spcPct val="0"/>
              </a:spcAft>
              <a:defRPr sz="1200">
                <a:solidFill>
                  <a:schemeClr val="tx1"/>
                </a:solidFill>
                <a:latin typeface="Calibri" panose="020F0502020204030204" pitchFamily="34" charset="0"/>
              </a:defRPr>
            </a:lvl6pPr>
            <a:lvl7pPr marL="3026647" indent="-231326" eaLnBrk="0" fontAlgn="base" hangingPunct="0">
              <a:spcBef>
                <a:spcPct val="30000"/>
              </a:spcBef>
              <a:spcAft>
                <a:spcPct val="0"/>
              </a:spcAft>
              <a:defRPr sz="1200">
                <a:solidFill>
                  <a:schemeClr val="tx1"/>
                </a:solidFill>
                <a:latin typeface="Calibri" panose="020F0502020204030204" pitchFamily="34" charset="0"/>
              </a:defRPr>
            </a:lvl7pPr>
            <a:lvl8pPr marL="3492534" indent="-231326" eaLnBrk="0" fontAlgn="base" hangingPunct="0">
              <a:spcBef>
                <a:spcPct val="30000"/>
              </a:spcBef>
              <a:spcAft>
                <a:spcPct val="0"/>
              </a:spcAft>
              <a:defRPr sz="1200">
                <a:solidFill>
                  <a:schemeClr val="tx1"/>
                </a:solidFill>
                <a:latin typeface="Calibri" panose="020F0502020204030204" pitchFamily="34" charset="0"/>
              </a:defRPr>
            </a:lvl8pPr>
            <a:lvl9pPr marL="3958421" indent="-231326"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E41F11A-47D4-4E45-8CA3-15B84BB54B1B}" type="slidenum">
              <a:rPr lang="en-US" altLang="en-US">
                <a:solidFill>
                  <a:prstClr val="black"/>
                </a:solidFill>
                <a:latin typeface="Arial" panose="020B0604020202020204" pitchFamily="34" charset="0"/>
              </a:rPr>
              <a:pPr eaLnBrk="1" hangingPunct="1">
                <a:spcBef>
                  <a:spcPct val="0"/>
                </a:spcBef>
              </a:pPr>
              <a:t>21</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048492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5449" indent="-289562" eaLnBrk="0" hangingPunct="0">
              <a:spcBef>
                <a:spcPct val="30000"/>
              </a:spcBef>
              <a:defRPr sz="1200">
                <a:solidFill>
                  <a:schemeClr val="tx1"/>
                </a:solidFill>
                <a:latin typeface="Calibri" panose="020F0502020204030204" pitchFamily="34" charset="0"/>
              </a:defRPr>
            </a:lvl2pPr>
            <a:lvl3pPr marL="1163100" indent="-231326" eaLnBrk="0" hangingPunct="0">
              <a:spcBef>
                <a:spcPct val="30000"/>
              </a:spcBef>
              <a:defRPr sz="1200">
                <a:solidFill>
                  <a:schemeClr val="tx1"/>
                </a:solidFill>
                <a:latin typeface="Calibri" panose="020F0502020204030204" pitchFamily="34" charset="0"/>
              </a:defRPr>
            </a:lvl3pPr>
            <a:lvl4pPr marL="1628987" indent="-231326" eaLnBrk="0" hangingPunct="0">
              <a:spcBef>
                <a:spcPct val="30000"/>
              </a:spcBef>
              <a:defRPr sz="1200">
                <a:solidFill>
                  <a:schemeClr val="tx1"/>
                </a:solidFill>
                <a:latin typeface="Calibri" panose="020F0502020204030204" pitchFamily="34" charset="0"/>
              </a:defRPr>
            </a:lvl4pPr>
            <a:lvl5pPr marL="2094873" indent="-231326" eaLnBrk="0" hangingPunct="0">
              <a:spcBef>
                <a:spcPct val="30000"/>
              </a:spcBef>
              <a:defRPr sz="1200">
                <a:solidFill>
                  <a:schemeClr val="tx1"/>
                </a:solidFill>
                <a:latin typeface="Calibri" panose="020F0502020204030204" pitchFamily="34" charset="0"/>
              </a:defRPr>
            </a:lvl5pPr>
            <a:lvl6pPr marL="2560760" indent="-231326" eaLnBrk="0" fontAlgn="base" hangingPunct="0">
              <a:spcBef>
                <a:spcPct val="30000"/>
              </a:spcBef>
              <a:spcAft>
                <a:spcPct val="0"/>
              </a:spcAft>
              <a:defRPr sz="1200">
                <a:solidFill>
                  <a:schemeClr val="tx1"/>
                </a:solidFill>
                <a:latin typeface="Calibri" panose="020F0502020204030204" pitchFamily="34" charset="0"/>
              </a:defRPr>
            </a:lvl6pPr>
            <a:lvl7pPr marL="3026647" indent="-231326" eaLnBrk="0" fontAlgn="base" hangingPunct="0">
              <a:spcBef>
                <a:spcPct val="30000"/>
              </a:spcBef>
              <a:spcAft>
                <a:spcPct val="0"/>
              </a:spcAft>
              <a:defRPr sz="1200">
                <a:solidFill>
                  <a:schemeClr val="tx1"/>
                </a:solidFill>
                <a:latin typeface="Calibri" panose="020F0502020204030204" pitchFamily="34" charset="0"/>
              </a:defRPr>
            </a:lvl7pPr>
            <a:lvl8pPr marL="3492534" indent="-231326" eaLnBrk="0" fontAlgn="base" hangingPunct="0">
              <a:spcBef>
                <a:spcPct val="30000"/>
              </a:spcBef>
              <a:spcAft>
                <a:spcPct val="0"/>
              </a:spcAft>
              <a:defRPr sz="1200">
                <a:solidFill>
                  <a:schemeClr val="tx1"/>
                </a:solidFill>
                <a:latin typeface="Calibri" panose="020F0502020204030204" pitchFamily="34" charset="0"/>
              </a:defRPr>
            </a:lvl8pPr>
            <a:lvl9pPr marL="3958421" indent="-231326"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E41F11A-47D4-4E45-8CA3-15B84BB54B1B}" type="slidenum">
              <a:rPr lang="en-US" altLang="en-US">
                <a:solidFill>
                  <a:prstClr val="black"/>
                </a:solidFill>
                <a:latin typeface="Arial" panose="020B0604020202020204" pitchFamily="34" charset="0"/>
              </a:rPr>
              <a:pPr eaLnBrk="1" hangingPunct="1">
                <a:spcBef>
                  <a:spcPct val="0"/>
                </a:spcBef>
              </a:pPr>
              <a:t>22</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203392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Some quick information about electives meant as an introduction</a:t>
            </a:r>
          </a:p>
        </p:txBody>
      </p:sp>
      <p:sp>
        <p:nvSpPr>
          <p:cNvPr id="849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805248B-1806-4E01-9C57-9CEB15996F46}" type="slidenum">
              <a:rPr lang="en-US" altLang="en-US">
                <a:latin typeface="Arial" panose="020B0604020202020204" pitchFamily="34" charset="0"/>
              </a:rPr>
              <a:pPr eaLnBrk="1" hangingPunct="1">
                <a:spcBef>
                  <a:spcPct val="0"/>
                </a:spcBef>
              </a:pPr>
              <a:t>23</a:t>
            </a:fld>
            <a:endParaRPr lang="en-US" altLang="en-US">
              <a:latin typeface="Arial" panose="020B0604020202020204" pitchFamily="34" charset="0"/>
            </a:endParaRPr>
          </a:p>
        </p:txBody>
      </p:sp>
    </p:spTree>
    <p:extLst>
      <p:ext uri="{BB962C8B-B14F-4D97-AF65-F5344CB8AC3E}">
        <p14:creationId xmlns:p14="http://schemas.microsoft.com/office/powerpoint/2010/main" val="2221935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31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D3CB7FD-5274-47E2-8503-7FEE0D00E848}" type="slidenum">
              <a:rPr lang="en-US" altLang="en-US">
                <a:latin typeface="Arial" panose="020B0604020202020204" pitchFamily="34" charset="0"/>
              </a:rPr>
              <a:pPr eaLnBrk="1" hangingPunct="1">
                <a:spcBef>
                  <a:spcPct val="0"/>
                </a:spcBef>
              </a:pPr>
              <a:t>24</a:t>
            </a:fld>
            <a:endParaRPr lang="en-US" altLang="en-US">
              <a:latin typeface="Arial" panose="020B0604020202020204" pitchFamily="34" charset="0"/>
            </a:endParaRPr>
          </a:p>
        </p:txBody>
      </p:sp>
    </p:spTree>
    <p:extLst>
      <p:ext uri="{BB962C8B-B14F-4D97-AF65-F5344CB8AC3E}">
        <p14:creationId xmlns:p14="http://schemas.microsoft.com/office/powerpoint/2010/main" val="15931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63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719B70E-5D41-4601-B170-F120B8C1DBE2}" type="slidenum">
              <a:rPr lang="en-US" altLang="en-US">
                <a:latin typeface="Arial" panose="020B0604020202020204" pitchFamily="34" charset="0"/>
              </a:rPr>
              <a:pPr eaLnBrk="1" hangingPunct="1">
                <a:spcBef>
                  <a:spcPct val="0"/>
                </a:spcBef>
              </a:pPr>
              <a:t>3</a:t>
            </a:fld>
            <a:endParaRPr lang="en-US" altLang="en-US">
              <a:latin typeface="Arial" panose="020B0604020202020204" pitchFamily="34" charset="0"/>
            </a:endParaRPr>
          </a:p>
        </p:txBody>
      </p:sp>
    </p:spTree>
    <p:extLst>
      <p:ext uri="{BB962C8B-B14F-4D97-AF65-F5344CB8AC3E}">
        <p14:creationId xmlns:p14="http://schemas.microsoft.com/office/powerpoint/2010/main" val="2164299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4480" indent="-282492" eaLnBrk="0" hangingPunct="0">
              <a:defRPr>
                <a:solidFill>
                  <a:schemeClr val="tx1"/>
                </a:solidFill>
                <a:latin typeface="Arial" charset="0"/>
              </a:defRPr>
            </a:lvl2pPr>
            <a:lvl3pPr marL="1129970" indent="-225994" eaLnBrk="0" hangingPunct="0">
              <a:defRPr>
                <a:solidFill>
                  <a:schemeClr val="tx1"/>
                </a:solidFill>
                <a:latin typeface="Arial" charset="0"/>
              </a:defRPr>
            </a:lvl3pPr>
            <a:lvl4pPr marL="1581958" indent="-225994" eaLnBrk="0" hangingPunct="0">
              <a:defRPr>
                <a:solidFill>
                  <a:schemeClr val="tx1"/>
                </a:solidFill>
                <a:latin typeface="Arial" charset="0"/>
              </a:defRPr>
            </a:lvl4pPr>
            <a:lvl5pPr marL="2033946" indent="-225994" eaLnBrk="0" hangingPunct="0">
              <a:defRPr>
                <a:solidFill>
                  <a:schemeClr val="tx1"/>
                </a:solidFill>
                <a:latin typeface="Arial" charset="0"/>
              </a:defRPr>
            </a:lvl5pPr>
            <a:lvl6pPr marL="2485934" indent="-225994" eaLnBrk="0" fontAlgn="base" hangingPunct="0">
              <a:spcBef>
                <a:spcPct val="0"/>
              </a:spcBef>
              <a:spcAft>
                <a:spcPct val="0"/>
              </a:spcAft>
              <a:defRPr>
                <a:solidFill>
                  <a:schemeClr val="tx1"/>
                </a:solidFill>
                <a:latin typeface="Arial" charset="0"/>
              </a:defRPr>
            </a:lvl6pPr>
            <a:lvl7pPr marL="2937921" indent="-225994" eaLnBrk="0" fontAlgn="base" hangingPunct="0">
              <a:spcBef>
                <a:spcPct val="0"/>
              </a:spcBef>
              <a:spcAft>
                <a:spcPct val="0"/>
              </a:spcAft>
              <a:defRPr>
                <a:solidFill>
                  <a:schemeClr val="tx1"/>
                </a:solidFill>
                <a:latin typeface="Arial" charset="0"/>
              </a:defRPr>
            </a:lvl7pPr>
            <a:lvl8pPr marL="3389909" indent="-225994" eaLnBrk="0" fontAlgn="base" hangingPunct="0">
              <a:spcBef>
                <a:spcPct val="0"/>
              </a:spcBef>
              <a:spcAft>
                <a:spcPct val="0"/>
              </a:spcAft>
              <a:defRPr>
                <a:solidFill>
                  <a:schemeClr val="tx1"/>
                </a:solidFill>
                <a:latin typeface="Arial" charset="0"/>
              </a:defRPr>
            </a:lvl8pPr>
            <a:lvl9pPr marL="3841897" indent="-225994" eaLnBrk="0" fontAlgn="base" hangingPunct="0">
              <a:spcBef>
                <a:spcPct val="0"/>
              </a:spcBef>
              <a:spcAft>
                <a:spcPct val="0"/>
              </a:spcAft>
              <a:defRPr>
                <a:solidFill>
                  <a:schemeClr val="tx1"/>
                </a:solidFill>
                <a:latin typeface="Arial" charset="0"/>
              </a:defRPr>
            </a:lvl9pPr>
          </a:lstStyle>
          <a:p>
            <a:pPr eaLnBrk="1" hangingPunct="1"/>
            <a:fld id="{FBF8E15D-F398-4B2B-9BF5-9D27197B065F}" type="slidenum">
              <a:rPr lang="en-US" altLang="en-US" smtClean="0"/>
              <a:pPr eaLnBrk="1" hangingPunct="1"/>
              <a:t>25</a:t>
            </a:fld>
            <a:endParaRPr lang="en-US" altLang="en-US"/>
          </a:p>
        </p:txBody>
      </p:sp>
    </p:spTree>
    <p:extLst>
      <p:ext uri="{BB962C8B-B14F-4D97-AF65-F5344CB8AC3E}">
        <p14:creationId xmlns:p14="http://schemas.microsoft.com/office/powerpoint/2010/main" val="2485395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5449" indent="-289562" eaLnBrk="0" hangingPunct="0">
              <a:spcBef>
                <a:spcPct val="30000"/>
              </a:spcBef>
              <a:defRPr sz="1200">
                <a:solidFill>
                  <a:schemeClr val="tx1"/>
                </a:solidFill>
                <a:latin typeface="Calibri" panose="020F0502020204030204" pitchFamily="34" charset="0"/>
              </a:defRPr>
            </a:lvl2pPr>
            <a:lvl3pPr marL="1163100" indent="-231326" eaLnBrk="0" hangingPunct="0">
              <a:spcBef>
                <a:spcPct val="30000"/>
              </a:spcBef>
              <a:defRPr sz="1200">
                <a:solidFill>
                  <a:schemeClr val="tx1"/>
                </a:solidFill>
                <a:latin typeface="Calibri" panose="020F0502020204030204" pitchFamily="34" charset="0"/>
              </a:defRPr>
            </a:lvl3pPr>
            <a:lvl4pPr marL="1628987" indent="-231326" eaLnBrk="0" hangingPunct="0">
              <a:spcBef>
                <a:spcPct val="30000"/>
              </a:spcBef>
              <a:defRPr sz="1200">
                <a:solidFill>
                  <a:schemeClr val="tx1"/>
                </a:solidFill>
                <a:latin typeface="Calibri" panose="020F0502020204030204" pitchFamily="34" charset="0"/>
              </a:defRPr>
            </a:lvl4pPr>
            <a:lvl5pPr marL="2094873" indent="-231326" eaLnBrk="0" hangingPunct="0">
              <a:spcBef>
                <a:spcPct val="30000"/>
              </a:spcBef>
              <a:defRPr sz="1200">
                <a:solidFill>
                  <a:schemeClr val="tx1"/>
                </a:solidFill>
                <a:latin typeface="Calibri" panose="020F0502020204030204" pitchFamily="34" charset="0"/>
              </a:defRPr>
            </a:lvl5pPr>
            <a:lvl6pPr marL="2560760" indent="-231326" eaLnBrk="0" fontAlgn="base" hangingPunct="0">
              <a:spcBef>
                <a:spcPct val="30000"/>
              </a:spcBef>
              <a:spcAft>
                <a:spcPct val="0"/>
              </a:spcAft>
              <a:defRPr sz="1200">
                <a:solidFill>
                  <a:schemeClr val="tx1"/>
                </a:solidFill>
                <a:latin typeface="Calibri" panose="020F0502020204030204" pitchFamily="34" charset="0"/>
              </a:defRPr>
            </a:lvl6pPr>
            <a:lvl7pPr marL="3026647" indent="-231326" eaLnBrk="0" fontAlgn="base" hangingPunct="0">
              <a:spcBef>
                <a:spcPct val="30000"/>
              </a:spcBef>
              <a:spcAft>
                <a:spcPct val="0"/>
              </a:spcAft>
              <a:defRPr sz="1200">
                <a:solidFill>
                  <a:schemeClr val="tx1"/>
                </a:solidFill>
                <a:latin typeface="Calibri" panose="020F0502020204030204" pitchFamily="34" charset="0"/>
              </a:defRPr>
            </a:lvl7pPr>
            <a:lvl8pPr marL="3492534" indent="-231326" eaLnBrk="0" fontAlgn="base" hangingPunct="0">
              <a:spcBef>
                <a:spcPct val="30000"/>
              </a:spcBef>
              <a:spcAft>
                <a:spcPct val="0"/>
              </a:spcAft>
              <a:defRPr sz="1200">
                <a:solidFill>
                  <a:schemeClr val="tx1"/>
                </a:solidFill>
                <a:latin typeface="Calibri" panose="020F0502020204030204" pitchFamily="34" charset="0"/>
              </a:defRPr>
            </a:lvl8pPr>
            <a:lvl9pPr marL="3958421" indent="-231326"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E41F11A-47D4-4E45-8CA3-15B84BB54B1B}" type="slidenum">
              <a:rPr lang="en-US" altLang="en-US">
                <a:solidFill>
                  <a:prstClr val="black"/>
                </a:solidFill>
                <a:latin typeface="Arial" panose="020B0604020202020204" pitchFamily="34" charset="0"/>
              </a:rPr>
              <a:pPr eaLnBrk="1" hangingPunct="1">
                <a:spcBef>
                  <a:spcPct val="0"/>
                </a:spcBef>
              </a:pPr>
              <a:t>27</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622505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5449" indent="-289562" eaLnBrk="0" hangingPunct="0">
              <a:spcBef>
                <a:spcPct val="30000"/>
              </a:spcBef>
              <a:defRPr sz="1200">
                <a:solidFill>
                  <a:schemeClr val="tx1"/>
                </a:solidFill>
                <a:latin typeface="Calibri" panose="020F0502020204030204" pitchFamily="34" charset="0"/>
              </a:defRPr>
            </a:lvl2pPr>
            <a:lvl3pPr marL="1163100" indent="-231326" eaLnBrk="0" hangingPunct="0">
              <a:spcBef>
                <a:spcPct val="30000"/>
              </a:spcBef>
              <a:defRPr sz="1200">
                <a:solidFill>
                  <a:schemeClr val="tx1"/>
                </a:solidFill>
                <a:latin typeface="Calibri" panose="020F0502020204030204" pitchFamily="34" charset="0"/>
              </a:defRPr>
            </a:lvl3pPr>
            <a:lvl4pPr marL="1628987" indent="-231326" eaLnBrk="0" hangingPunct="0">
              <a:spcBef>
                <a:spcPct val="30000"/>
              </a:spcBef>
              <a:defRPr sz="1200">
                <a:solidFill>
                  <a:schemeClr val="tx1"/>
                </a:solidFill>
                <a:latin typeface="Calibri" panose="020F0502020204030204" pitchFamily="34" charset="0"/>
              </a:defRPr>
            </a:lvl4pPr>
            <a:lvl5pPr marL="2094873" indent="-231326" eaLnBrk="0" hangingPunct="0">
              <a:spcBef>
                <a:spcPct val="30000"/>
              </a:spcBef>
              <a:defRPr sz="1200">
                <a:solidFill>
                  <a:schemeClr val="tx1"/>
                </a:solidFill>
                <a:latin typeface="Calibri" panose="020F0502020204030204" pitchFamily="34" charset="0"/>
              </a:defRPr>
            </a:lvl5pPr>
            <a:lvl6pPr marL="2560760" indent="-231326" eaLnBrk="0" fontAlgn="base" hangingPunct="0">
              <a:spcBef>
                <a:spcPct val="30000"/>
              </a:spcBef>
              <a:spcAft>
                <a:spcPct val="0"/>
              </a:spcAft>
              <a:defRPr sz="1200">
                <a:solidFill>
                  <a:schemeClr val="tx1"/>
                </a:solidFill>
                <a:latin typeface="Calibri" panose="020F0502020204030204" pitchFamily="34" charset="0"/>
              </a:defRPr>
            </a:lvl6pPr>
            <a:lvl7pPr marL="3026647" indent="-231326" eaLnBrk="0" fontAlgn="base" hangingPunct="0">
              <a:spcBef>
                <a:spcPct val="30000"/>
              </a:spcBef>
              <a:spcAft>
                <a:spcPct val="0"/>
              </a:spcAft>
              <a:defRPr sz="1200">
                <a:solidFill>
                  <a:schemeClr val="tx1"/>
                </a:solidFill>
                <a:latin typeface="Calibri" panose="020F0502020204030204" pitchFamily="34" charset="0"/>
              </a:defRPr>
            </a:lvl7pPr>
            <a:lvl8pPr marL="3492534" indent="-231326" eaLnBrk="0" fontAlgn="base" hangingPunct="0">
              <a:spcBef>
                <a:spcPct val="30000"/>
              </a:spcBef>
              <a:spcAft>
                <a:spcPct val="0"/>
              </a:spcAft>
              <a:defRPr sz="1200">
                <a:solidFill>
                  <a:schemeClr val="tx1"/>
                </a:solidFill>
                <a:latin typeface="Calibri" panose="020F0502020204030204" pitchFamily="34" charset="0"/>
              </a:defRPr>
            </a:lvl8pPr>
            <a:lvl9pPr marL="3958421" indent="-231326"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E41F11A-47D4-4E45-8CA3-15B84BB54B1B}" type="slidenum">
              <a:rPr lang="en-US" altLang="en-US">
                <a:solidFill>
                  <a:prstClr val="black"/>
                </a:solidFill>
                <a:latin typeface="Arial" panose="020B0604020202020204" pitchFamily="34" charset="0"/>
              </a:rPr>
              <a:pPr eaLnBrk="1" hangingPunct="1">
                <a:spcBef>
                  <a:spcPct val="0"/>
                </a:spcBef>
              </a:pPr>
              <a:t>28</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37601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97713-38F0-AA97-D138-863A5B6E2F24}"/>
            </a:ext>
          </a:extLst>
        </p:cNvPr>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0C73E2E3-99E7-8533-23A8-C4C9B3F0D5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9" name="Notes Placeholder 2">
            <a:extLst>
              <a:ext uri="{FF2B5EF4-FFF2-40B4-BE49-F238E27FC236}">
                <a16:creationId xmlns:a16="http://schemas.microsoft.com/office/drawing/2014/main" id="{D8C7CA31-58E6-733A-4B1A-78025DFF86DB}"/>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5780" name="Slide Number Placeholder 3">
            <a:extLst>
              <a:ext uri="{FF2B5EF4-FFF2-40B4-BE49-F238E27FC236}">
                <a16:creationId xmlns:a16="http://schemas.microsoft.com/office/drawing/2014/main" id="{55A5BEFA-378C-C317-6D5C-62481ACB5280}"/>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5449" indent="-289562" eaLnBrk="0" hangingPunct="0">
              <a:spcBef>
                <a:spcPct val="30000"/>
              </a:spcBef>
              <a:defRPr sz="1200">
                <a:solidFill>
                  <a:schemeClr val="tx1"/>
                </a:solidFill>
                <a:latin typeface="Calibri" panose="020F0502020204030204" pitchFamily="34" charset="0"/>
              </a:defRPr>
            </a:lvl2pPr>
            <a:lvl3pPr marL="1163100" indent="-231326" eaLnBrk="0" hangingPunct="0">
              <a:spcBef>
                <a:spcPct val="30000"/>
              </a:spcBef>
              <a:defRPr sz="1200">
                <a:solidFill>
                  <a:schemeClr val="tx1"/>
                </a:solidFill>
                <a:latin typeface="Calibri" panose="020F0502020204030204" pitchFamily="34" charset="0"/>
              </a:defRPr>
            </a:lvl3pPr>
            <a:lvl4pPr marL="1628987" indent="-231326" eaLnBrk="0" hangingPunct="0">
              <a:spcBef>
                <a:spcPct val="30000"/>
              </a:spcBef>
              <a:defRPr sz="1200">
                <a:solidFill>
                  <a:schemeClr val="tx1"/>
                </a:solidFill>
                <a:latin typeface="Calibri" panose="020F0502020204030204" pitchFamily="34" charset="0"/>
              </a:defRPr>
            </a:lvl4pPr>
            <a:lvl5pPr marL="2094873" indent="-231326" eaLnBrk="0" hangingPunct="0">
              <a:spcBef>
                <a:spcPct val="30000"/>
              </a:spcBef>
              <a:defRPr sz="1200">
                <a:solidFill>
                  <a:schemeClr val="tx1"/>
                </a:solidFill>
                <a:latin typeface="Calibri" panose="020F0502020204030204" pitchFamily="34" charset="0"/>
              </a:defRPr>
            </a:lvl5pPr>
            <a:lvl6pPr marL="2560760" indent="-231326" eaLnBrk="0" fontAlgn="base" hangingPunct="0">
              <a:spcBef>
                <a:spcPct val="30000"/>
              </a:spcBef>
              <a:spcAft>
                <a:spcPct val="0"/>
              </a:spcAft>
              <a:defRPr sz="1200">
                <a:solidFill>
                  <a:schemeClr val="tx1"/>
                </a:solidFill>
                <a:latin typeface="Calibri" panose="020F0502020204030204" pitchFamily="34" charset="0"/>
              </a:defRPr>
            </a:lvl6pPr>
            <a:lvl7pPr marL="3026647" indent="-231326" eaLnBrk="0" fontAlgn="base" hangingPunct="0">
              <a:spcBef>
                <a:spcPct val="30000"/>
              </a:spcBef>
              <a:spcAft>
                <a:spcPct val="0"/>
              </a:spcAft>
              <a:defRPr sz="1200">
                <a:solidFill>
                  <a:schemeClr val="tx1"/>
                </a:solidFill>
                <a:latin typeface="Calibri" panose="020F0502020204030204" pitchFamily="34" charset="0"/>
              </a:defRPr>
            </a:lvl7pPr>
            <a:lvl8pPr marL="3492534" indent="-231326" eaLnBrk="0" fontAlgn="base" hangingPunct="0">
              <a:spcBef>
                <a:spcPct val="30000"/>
              </a:spcBef>
              <a:spcAft>
                <a:spcPct val="0"/>
              </a:spcAft>
              <a:defRPr sz="1200">
                <a:solidFill>
                  <a:schemeClr val="tx1"/>
                </a:solidFill>
                <a:latin typeface="Calibri" panose="020F0502020204030204" pitchFamily="34" charset="0"/>
              </a:defRPr>
            </a:lvl8pPr>
            <a:lvl9pPr marL="3958421" indent="-231326"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E41F11A-47D4-4E45-8CA3-15B84BB54B1B}" type="slidenum">
              <a:rPr lang="en-US" altLang="en-US">
                <a:solidFill>
                  <a:prstClr val="black"/>
                </a:solidFill>
                <a:latin typeface="Arial" panose="020B0604020202020204" pitchFamily="34" charset="0"/>
              </a:rPr>
              <a:pPr eaLnBrk="1" hangingPunct="1">
                <a:spcBef>
                  <a:spcPct val="0"/>
                </a:spcBef>
              </a:pPr>
              <a:t>29</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00582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58EB0-DBDB-31F5-1C59-91D55D02A2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7239CB-FA5B-6964-26C8-F49B2154E96A}"/>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FF0E3ABC-AA25-8DB6-1374-1AC9FED4BBF4}"/>
              </a:ext>
            </a:extLst>
          </p:cNvPr>
          <p:cNvSpPr>
            <a:spLocks noGrp="1"/>
          </p:cNvSpPr>
          <p:nvPr>
            <p:ph type="body" idx="1"/>
          </p:nvPr>
        </p:nvSpPr>
        <p:spPr/>
        <p:txBody>
          <a:bodyPr/>
          <a:lstStyle/>
          <a:p>
            <a:r>
              <a:rPr lang="en-US" dirty="0"/>
              <a:t>There are 11 tracks available in your M4 year.</a:t>
            </a:r>
          </a:p>
        </p:txBody>
      </p:sp>
      <p:sp>
        <p:nvSpPr>
          <p:cNvPr id="4" name="Slide Number Placeholder 3">
            <a:extLst>
              <a:ext uri="{FF2B5EF4-FFF2-40B4-BE49-F238E27FC236}">
                <a16:creationId xmlns:a16="http://schemas.microsoft.com/office/drawing/2014/main" id="{F67B736A-A953-130B-ACC0-3006E0146133}"/>
              </a:ext>
            </a:extLst>
          </p:cNvPr>
          <p:cNvSpPr>
            <a:spLocks noGrp="1"/>
          </p:cNvSpPr>
          <p:nvPr>
            <p:ph type="sldNum" sz="quarter" idx="10"/>
          </p:nvPr>
        </p:nvSpPr>
        <p:spPr/>
        <p:txBody>
          <a:bodyPr/>
          <a:lstStyle/>
          <a:p>
            <a:fld id="{C388321E-A065-4AA9-909F-256570D663D6}" type="slidenum">
              <a:rPr lang="en-US" altLang="en-US" smtClean="0"/>
              <a:pPr/>
              <a:t>30</a:t>
            </a:fld>
            <a:endParaRPr lang="en-US" altLang="en-US"/>
          </a:p>
        </p:txBody>
      </p:sp>
    </p:spTree>
    <p:extLst>
      <p:ext uri="{BB962C8B-B14F-4D97-AF65-F5344CB8AC3E}">
        <p14:creationId xmlns:p14="http://schemas.microsoft.com/office/powerpoint/2010/main" val="2908575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t>Our attempt is not to overwhelm you today, but to provide an overview of the next few months and give you the information you need at the time you need it.</a:t>
            </a:r>
          </a:p>
          <a:p>
            <a:pPr eaLnBrk="1" hangingPunct="1">
              <a:spcBef>
                <a:spcPct val="0"/>
              </a:spcBef>
            </a:pPr>
            <a:endParaRPr lang="en-US" altLang="en-US" dirty="0"/>
          </a:p>
        </p:txBody>
      </p:sp>
      <p:sp>
        <p:nvSpPr>
          <p:cNvPr id="583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29F8936-7B79-4C3F-93BC-F2DF07428E30}" type="slidenum">
              <a:rPr lang="en-US" altLang="en-US">
                <a:latin typeface="Arial" panose="020B0604020202020204" pitchFamily="34" charset="0"/>
              </a:rPr>
              <a:pPr eaLnBrk="1" hangingPunct="1">
                <a:spcBef>
                  <a:spcPct val="0"/>
                </a:spcBef>
              </a:pPr>
              <a:t>32</a:t>
            </a:fld>
            <a:endParaRPr lang="en-US" altLang="en-US">
              <a:latin typeface="Arial" panose="020B0604020202020204" pitchFamily="34" charset="0"/>
            </a:endParaRPr>
          </a:p>
        </p:txBody>
      </p:sp>
    </p:spTree>
    <p:extLst>
      <p:ext uri="{BB962C8B-B14F-4D97-AF65-F5344CB8AC3E}">
        <p14:creationId xmlns:p14="http://schemas.microsoft.com/office/powerpoint/2010/main" val="314934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4480" indent="-282492" eaLnBrk="0" hangingPunct="0">
              <a:defRPr>
                <a:solidFill>
                  <a:schemeClr val="tx1"/>
                </a:solidFill>
                <a:latin typeface="Arial" charset="0"/>
              </a:defRPr>
            </a:lvl2pPr>
            <a:lvl3pPr marL="1129970" indent="-225994" eaLnBrk="0" hangingPunct="0">
              <a:defRPr>
                <a:solidFill>
                  <a:schemeClr val="tx1"/>
                </a:solidFill>
                <a:latin typeface="Arial" charset="0"/>
              </a:defRPr>
            </a:lvl3pPr>
            <a:lvl4pPr marL="1581958" indent="-225994" eaLnBrk="0" hangingPunct="0">
              <a:defRPr>
                <a:solidFill>
                  <a:schemeClr val="tx1"/>
                </a:solidFill>
                <a:latin typeface="Arial" charset="0"/>
              </a:defRPr>
            </a:lvl4pPr>
            <a:lvl5pPr marL="2033946" indent="-225994" eaLnBrk="0" hangingPunct="0">
              <a:defRPr>
                <a:solidFill>
                  <a:schemeClr val="tx1"/>
                </a:solidFill>
                <a:latin typeface="Arial" charset="0"/>
              </a:defRPr>
            </a:lvl5pPr>
            <a:lvl6pPr marL="2485934" indent="-225994" eaLnBrk="0" fontAlgn="base" hangingPunct="0">
              <a:spcBef>
                <a:spcPct val="0"/>
              </a:spcBef>
              <a:spcAft>
                <a:spcPct val="0"/>
              </a:spcAft>
              <a:defRPr>
                <a:solidFill>
                  <a:schemeClr val="tx1"/>
                </a:solidFill>
                <a:latin typeface="Arial" charset="0"/>
              </a:defRPr>
            </a:lvl6pPr>
            <a:lvl7pPr marL="2937921" indent="-225994" eaLnBrk="0" fontAlgn="base" hangingPunct="0">
              <a:spcBef>
                <a:spcPct val="0"/>
              </a:spcBef>
              <a:spcAft>
                <a:spcPct val="0"/>
              </a:spcAft>
              <a:defRPr>
                <a:solidFill>
                  <a:schemeClr val="tx1"/>
                </a:solidFill>
                <a:latin typeface="Arial" charset="0"/>
              </a:defRPr>
            </a:lvl7pPr>
            <a:lvl8pPr marL="3389909" indent="-225994" eaLnBrk="0" fontAlgn="base" hangingPunct="0">
              <a:spcBef>
                <a:spcPct val="0"/>
              </a:spcBef>
              <a:spcAft>
                <a:spcPct val="0"/>
              </a:spcAft>
              <a:defRPr>
                <a:solidFill>
                  <a:schemeClr val="tx1"/>
                </a:solidFill>
                <a:latin typeface="Arial" charset="0"/>
              </a:defRPr>
            </a:lvl8pPr>
            <a:lvl9pPr marL="3841897" indent="-225994" eaLnBrk="0" fontAlgn="base" hangingPunct="0">
              <a:spcBef>
                <a:spcPct val="0"/>
              </a:spcBef>
              <a:spcAft>
                <a:spcPct val="0"/>
              </a:spcAft>
              <a:defRPr>
                <a:solidFill>
                  <a:schemeClr val="tx1"/>
                </a:solidFill>
                <a:latin typeface="Arial" charset="0"/>
              </a:defRPr>
            </a:lvl9pPr>
          </a:lstStyle>
          <a:p>
            <a:pPr eaLnBrk="1" hangingPunct="1"/>
            <a:fld id="{1FF0AB04-828D-44DD-9298-74199B8697B3}" type="slidenum">
              <a:rPr lang="en-US" altLang="en-US" smtClean="0"/>
              <a:pPr eaLnBrk="1" hangingPunct="1"/>
              <a:t>35</a:t>
            </a:fld>
            <a:endParaRPr lang="en-US" altLang="en-US"/>
          </a:p>
        </p:txBody>
      </p:sp>
    </p:spTree>
    <p:extLst>
      <p:ext uri="{BB962C8B-B14F-4D97-AF65-F5344CB8AC3E}">
        <p14:creationId xmlns:p14="http://schemas.microsoft.com/office/powerpoint/2010/main" val="63802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54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4DCDF20-1B49-4F4A-A917-419ACCA19AF5}" type="slidenum">
              <a:rPr lang="en-US" altLang="en-US">
                <a:latin typeface="Arial" panose="020B0604020202020204" pitchFamily="34" charset="0"/>
              </a:rPr>
              <a:pPr eaLnBrk="1" hangingPunct="1">
                <a:spcBef>
                  <a:spcPct val="0"/>
                </a:spcBef>
              </a:pPr>
              <a:t>36</a:t>
            </a:fld>
            <a:endParaRPr lang="en-US" altLang="en-US">
              <a:latin typeface="Arial" panose="020B0604020202020204" pitchFamily="34" charset="0"/>
            </a:endParaRPr>
          </a:p>
        </p:txBody>
      </p:sp>
    </p:spTree>
    <p:extLst>
      <p:ext uri="{BB962C8B-B14F-4D97-AF65-F5344CB8AC3E}">
        <p14:creationId xmlns:p14="http://schemas.microsoft.com/office/powerpoint/2010/main" val="3602447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88321E-A065-4AA9-909F-256570D663D6}" type="slidenum">
              <a:rPr lang="en-US" altLang="en-US" smtClean="0"/>
              <a:pPr/>
              <a:t>4</a:t>
            </a:fld>
            <a:endParaRPr lang="en-US" altLang="en-US"/>
          </a:p>
        </p:txBody>
      </p:sp>
    </p:spTree>
    <p:extLst>
      <p:ext uri="{BB962C8B-B14F-4D97-AF65-F5344CB8AC3E}">
        <p14:creationId xmlns:p14="http://schemas.microsoft.com/office/powerpoint/2010/main" val="3381240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promised, today is the first of the Intro to M4 year talks.</a:t>
            </a:r>
          </a:p>
        </p:txBody>
      </p:sp>
      <p:sp>
        <p:nvSpPr>
          <p:cNvPr id="4" name="Slide Number Placeholder 3"/>
          <p:cNvSpPr>
            <a:spLocks noGrp="1"/>
          </p:cNvSpPr>
          <p:nvPr>
            <p:ph type="sldNum" sz="quarter" idx="5"/>
          </p:nvPr>
        </p:nvSpPr>
        <p:spPr/>
        <p:txBody>
          <a:bodyPr/>
          <a:lstStyle/>
          <a:p>
            <a:fld id="{C388321E-A065-4AA9-909F-256570D663D6}" type="slidenum">
              <a:rPr lang="en-US" altLang="en-US" smtClean="0"/>
              <a:pPr/>
              <a:t>5</a:t>
            </a:fld>
            <a:endParaRPr lang="en-US" altLang="en-US"/>
          </a:p>
        </p:txBody>
      </p:sp>
    </p:spTree>
    <p:extLst>
      <p:ext uri="{BB962C8B-B14F-4D97-AF65-F5344CB8AC3E}">
        <p14:creationId xmlns:p14="http://schemas.microsoft.com/office/powerpoint/2010/main" val="367161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Coming up, from Jan to May, there are also ‘to-do’s’ and programmatic offerings. </a:t>
            </a:r>
          </a:p>
        </p:txBody>
      </p:sp>
      <p:sp>
        <p:nvSpPr>
          <p:cNvPr id="4" name="Slide Number Placeholder 3"/>
          <p:cNvSpPr>
            <a:spLocks noGrp="1"/>
          </p:cNvSpPr>
          <p:nvPr>
            <p:ph type="sldNum" sz="quarter" idx="5"/>
          </p:nvPr>
        </p:nvSpPr>
        <p:spPr/>
        <p:txBody>
          <a:bodyPr/>
          <a:lstStyle/>
          <a:p>
            <a:fld id="{C388321E-A065-4AA9-909F-256570D663D6}" type="slidenum">
              <a:rPr lang="en-US" altLang="en-US" smtClean="0"/>
              <a:pPr/>
              <a:t>6</a:t>
            </a:fld>
            <a:endParaRPr lang="en-US" altLang="en-US"/>
          </a:p>
        </p:txBody>
      </p:sp>
    </p:spTree>
    <p:extLst>
      <p:ext uri="{BB962C8B-B14F-4D97-AF65-F5344CB8AC3E}">
        <p14:creationId xmlns:p14="http://schemas.microsoft.com/office/powerpoint/2010/main" val="1327936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There are 11 tracks available in your M4 year. Last year: 76% of students received 1st choice, 20% 2</a:t>
            </a:r>
            <a:r>
              <a:rPr lang="en-US" baseline="30000" dirty="0"/>
              <a:t>nd</a:t>
            </a:r>
            <a:r>
              <a:rPr lang="en-US" dirty="0"/>
              <a:t> or 3</a:t>
            </a:r>
            <a:r>
              <a:rPr lang="en-US" baseline="30000" dirty="0"/>
              <a:t>rd</a:t>
            </a:r>
            <a:r>
              <a:rPr lang="en-US" dirty="0"/>
              <a:t> choice, 4% received 4</a:t>
            </a:r>
            <a:r>
              <a:rPr lang="en-US" baseline="30000" dirty="0"/>
              <a:t>th</a:t>
            </a:r>
            <a:r>
              <a:rPr lang="en-US" dirty="0"/>
              <a:t> choice or lower. </a:t>
            </a:r>
          </a:p>
        </p:txBody>
      </p:sp>
      <p:sp>
        <p:nvSpPr>
          <p:cNvPr id="4" name="Slide Number Placeholder 3"/>
          <p:cNvSpPr>
            <a:spLocks noGrp="1"/>
          </p:cNvSpPr>
          <p:nvPr>
            <p:ph type="sldNum" sz="quarter" idx="10"/>
          </p:nvPr>
        </p:nvSpPr>
        <p:spPr/>
        <p:txBody>
          <a:bodyPr/>
          <a:lstStyle/>
          <a:p>
            <a:fld id="{C388321E-A065-4AA9-909F-256570D663D6}" type="slidenum">
              <a:rPr lang="en-US" altLang="en-US" smtClean="0"/>
              <a:pPr/>
              <a:t>7</a:t>
            </a:fld>
            <a:endParaRPr lang="en-US" altLang="en-US"/>
          </a:p>
        </p:txBody>
      </p:sp>
    </p:spTree>
    <p:extLst>
      <p:ext uri="{BB962C8B-B14F-4D97-AF65-F5344CB8AC3E}">
        <p14:creationId xmlns:p14="http://schemas.microsoft.com/office/powerpoint/2010/main" val="891364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93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D1B9316-18D0-47CF-9EAE-CA5596418AB4}" type="slidenum">
              <a:rPr lang="en-US" altLang="en-US">
                <a:latin typeface="Arial" panose="020B0604020202020204" pitchFamily="34" charset="0"/>
              </a:rPr>
              <a:pPr eaLnBrk="1" hangingPunct="1">
                <a:spcBef>
                  <a:spcPct val="0"/>
                </a:spcBef>
              </a:pPr>
              <a:t>8</a:t>
            </a:fld>
            <a:endParaRPr lang="en-US" altLang="en-US">
              <a:latin typeface="Arial" panose="020B0604020202020204" pitchFamily="34" charset="0"/>
            </a:endParaRPr>
          </a:p>
        </p:txBody>
      </p:sp>
    </p:spTree>
    <p:extLst>
      <p:ext uri="{BB962C8B-B14F-4D97-AF65-F5344CB8AC3E}">
        <p14:creationId xmlns:p14="http://schemas.microsoft.com/office/powerpoint/2010/main" val="358363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88321E-A065-4AA9-909F-256570D663D6}" type="slidenum">
              <a:rPr lang="en-US" altLang="en-US" smtClean="0"/>
              <a:pPr/>
              <a:t>9</a:t>
            </a:fld>
            <a:endParaRPr lang="en-US" altLang="en-US"/>
          </a:p>
        </p:txBody>
      </p:sp>
    </p:spTree>
    <p:extLst>
      <p:ext uri="{BB962C8B-B14F-4D97-AF65-F5344CB8AC3E}">
        <p14:creationId xmlns:p14="http://schemas.microsoft.com/office/powerpoint/2010/main" val="3650673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04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2BC6550-0FF4-42E1-9543-12D01E5AE922}" type="slidenum">
              <a:rPr lang="en-US" altLang="en-US">
                <a:latin typeface="Arial" panose="020B0604020202020204" pitchFamily="34" charset="0"/>
              </a:rPr>
              <a:pPr eaLnBrk="1" hangingPunct="1">
                <a:spcBef>
                  <a:spcPct val="0"/>
                </a:spcBef>
              </a:pPr>
              <a:t>10</a:t>
            </a:fld>
            <a:endParaRPr lang="en-US" altLang="en-US">
              <a:latin typeface="Arial" panose="020B0604020202020204" pitchFamily="34" charset="0"/>
            </a:endParaRPr>
          </a:p>
        </p:txBody>
      </p:sp>
    </p:spTree>
    <p:extLst>
      <p:ext uri="{BB962C8B-B14F-4D97-AF65-F5344CB8AC3E}">
        <p14:creationId xmlns:p14="http://schemas.microsoft.com/office/powerpoint/2010/main" val="556000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7A0A0F01-3E98-488D-80F5-49C0F15A4D08}" type="slidenum">
              <a:rPr lang="en-US" altLang="en-US" smtClean="0"/>
              <a:pPr/>
              <a:t>‹#›</a:t>
            </a:fld>
            <a:endParaRPr lang="en-US" altLang="en-US"/>
          </a:p>
        </p:txBody>
      </p:sp>
    </p:spTree>
    <p:extLst>
      <p:ext uri="{BB962C8B-B14F-4D97-AF65-F5344CB8AC3E}">
        <p14:creationId xmlns:p14="http://schemas.microsoft.com/office/powerpoint/2010/main" val="2877430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A06076C0-F6AA-49B2-9125-57DE88077B28}" type="slidenum">
              <a:rPr lang="en-US" altLang="en-US" smtClean="0"/>
              <a:pPr/>
              <a:t>‹#›</a:t>
            </a:fld>
            <a:endParaRPr lang="en-US" altLang="en-US"/>
          </a:p>
        </p:txBody>
      </p:sp>
    </p:spTree>
    <p:extLst>
      <p:ext uri="{BB962C8B-B14F-4D97-AF65-F5344CB8AC3E}">
        <p14:creationId xmlns:p14="http://schemas.microsoft.com/office/powerpoint/2010/main" val="3492347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A30A1FED-7808-432C-A68A-ECC385C7254D}" type="slidenum">
              <a:rPr lang="en-US" altLang="en-US" smtClean="0"/>
              <a:pPr/>
              <a:t>‹#›</a:t>
            </a:fld>
            <a:endParaRPr lang="en-US" altLang="en-US"/>
          </a:p>
        </p:txBody>
      </p:sp>
    </p:spTree>
    <p:extLst>
      <p:ext uri="{BB962C8B-B14F-4D97-AF65-F5344CB8AC3E}">
        <p14:creationId xmlns:p14="http://schemas.microsoft.com/office/powerpoint/2010/main" val="261203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fld id="{56A72FE9-F0E0-4ABF-85AC-9ED114A71C46}" type="slidenum">
              <a:rPr lang="en-US" altLang="en-US"/>
              <a:pPr/>
              <a:t>‹#›</a:t>
            </a:fld>
            <a:endParaRPr lang="en-US" altLang="en-US"/>
          </a:p>
        </p:txBody>
      </p:sp>
    </p:spTree>
    <p:extLst>
      <p:ext uri="{BB962C8B-B14F-4D97-AF65-F5344CB8AC3E}">
        <p14:creationId xmlns:p14="http://schemas.microsoft.com/office/powerpoint/2010/main" val="2134311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4CFBC5CE-03AD-48A9-91F2-E15E4FF304E6}" type="slidenum">
              <a:rPr lang="en-US" altLang="en-US" smtClean="0"/>
              <a:pPr/>
              <a:t>‹#›</a:t>
            </a:fld>
            <a:endParaRPr lang="en-US" altLang="en-US"/>
          </a:p>
        </p:txBody>
      </p:sp>
    </p:spTree>
    <p:extLst>
      <p:ext uri="{BB962C8B-B14F-4D97-AF65-F5344CB8AC3E}">
        <p14:creationId xmlns:p14="http://schemas.microsoft.com/office/powerpoint/2010/main" val="2231634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5B123BC7-64F9-4B2F-BF07-98A34C7B8D9F}" type="slidenum">
              <a:rPr lang="en-US" altLang="en-US" smtClean="0"/>
              <a:pPr/>
              <a:t>‹#›</a:t>
            </a:fld>
            <a:endParaRPr lang="en-US" altLang="en-US"/>
          </a:p>
        </p:txBody>
      </p:sp>
    </p:spTree>
    <p:extLst>
      <p:ext uri="{BB962C8B-B14F-4D97-AF65-F5344CB8AC3E}">
        <p14:creationId xmlns:p14="http://schemas.microsoft.com/office/powerpoint/2010/main" val="2532966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ECB57F7B-C9C7-4D37-A67C-267E5CA68377}" type="slidenum">
              <a:rPr lang="en-US" altLang="en-US" smtClean="0"/>
              <a:pPr/>
              <a:t>‹#›</a:t>
            </a:fld>
            <a:endParaRPr lang="en-US" altLang="en-US"/>
          </a:p>
        </p:txBody>
      </p:sp>
    </p:spTree>
    <p:extLst>
      <p:ext uri="{BB962C8B-B14F-4D97-AF65-F5344CB8AC3E}">
        <p14:creationId xmlns:p14="http://schemas.microsoft.com/office/powerpoint/2010/main" val="366625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1524F2B9-999F-43F9-AF26-8CCD4B88AD88}" type="slidenum">
              <a:rPr lang="en-US" altLang="en-US" smtClean="0"/>
              <a:pPr/>
              <a:t>‹#›</a:t>
            </a:fld>
            <a:endParaRPr lang="en-US" altLang="en-US"/>
          </a:p>
        </p:txBody>
      </p:sp>
    </p:spTree>
    <p:extLst>
      <p:ext uri="{BB962C8B-B14F-4D97-AF65-F5344CB8AC3E}">
        <p14:creationId xmlns:p14="http://schemas.microsoft.com/office/powerpoint/2010/main" val="3941301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F35FA80F-8C3F-4856-A7A2-89ABAF870279}" type="slidenum">
              <a:rPr lang="en-US" altLang="en-US" smtClean="0"/>
              <a:pPr/>
              <a:t>‹#›</a:t>
            </a:fld>
            <a:endParaRPr lang="en-US" altLang="en-US"/>
          </a:p>
        </p:txBody>
      </p:sp>
    </p:spTree>
    <p:extLst>
      <p:ext uri="{BB962C8B-B14F-4D97-AF65-F5344CB8AC3E}">
        <p14:creationId xmlns:p14="http://schemas.microsoft.com/office/powerpoint/2010/main" val="963386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fld id="{5A2781AC-A48F-433E-BED8-1BA2E4E6D083}" type="slidenum">
              <a:rPr lang="en-US" altLang="en-US" smtClean="0"/>
              <a:pPr/>
              <a:t>‹#›</a:t>
            </a:fld>
            <a:endParaRPr lang="en-US" altLang="en-US"/>
          </a:p>
        </p:txBody>
      </p:sp>
    </p:spTree>
    <p:extLst>
      <p:ext uri="{BB962C8B-B14F-4D97-AF65-F5344CB8AC3E}">
        <p14:creationId xmlns:p14="http://schemas.microsoft.com/office/powerpoint/2010/main" val="315127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D8DB6EA1-590A-4A1C-BDA1-3E4550385246}" type="slidenum">
              <a:rPr lang="en-US" altLang="en-US" smtClean="0"/>
              <a:pPr/>
              <a:t>‹#›</a:t>
            </a:fld>
            <a:endParaRPr lang="en-US" altLang="en-US"/>
          </a:p>
        </p:txBody>
      </p:sp>
    </p:spTree>
    <p:extLst>
      <p:ext uri="{BB962C8B-B14F-4D97-AF65-F5344CB8AC3E}">
        <p14:creationId xmlns:p14="http://schemas.microsoft.com/office/powerpoint/2010/main" val="3798996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91B6CAEC-55BE-40F7-A07E-2A3FD08E524C}" type="slidenum">
              <a:rPr lang="en-US" altLang="en-US" smtClean="0"/>
              <a:pPr/>
              <a:t>‹#›</a:t>
            </a:fld>
            <a:endParaRPr lang="en-US" altLang="en-US"/>
          </a:p>
        </p:txBody>
      </p:sp>
    </p:spTree>
    <p:extLst>
      <p:ext uri="{BB962C8B-B14F-4D97-AF65-F5344CB8AC3E}">
        <p14:creationId xmlns:p14="http://schemas.microsoft.com/office/powerpoint/2010/main" val="2619139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24F2B9-999F-43F9-AF26-8CCD4B88AD88}" type="slidenum">
              <a:rPr lang="en-US" altLang="en-US" smtClean="0"/>
              <a:pPr/>
              <a:t>‹#›</a:t>
            </a:fld>
            <a:endParaRPr lang="en-US" altLang="en-US"/>
          </a:p>
        </p:txBody>
      </p:sp>
    </p:spTree>
    <p:extLst>
      <p:ext uri="{BB962C8B-B14F-4D97-AF65-F5344CB8AC3E}">
        <p14:creationId xmlns:p14="http://schemas.microsoft.com/office/powerpoint/2010/main" val="3494343090"/>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luc.edu/stritch/regrec/electivecatalog/coursecatalo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vslo.aamc.org/vslo" TargetMode="External"/><Relationship Id="rId5" Type="http://schemas.openxmlformats.org/officeDocument/2006/relationships/hyperlink" Target="http://www.usmle.org/step-2-ck/" TargetMode="External"/><Relationship Id="rId4" Type="http://schemas.openxmlformats.org/officeDocument/2006/relationships/hyperlink" Target="https://services.aamc.org/eec/students/index.cfm"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5" name="Rectangle 3094">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7" name="Right Triangle 309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9" name="Rectangle 3098">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Rectangle 2"/>
          <p:cNvSpPr>
            <a:spLocks noGrp="1" noChangeArrowheads="1"/>
          </p:cNvSpPr>
          <p:nvPr>
            <p:ph type="ctrTitle"/>
          </p:nvPr>
        </p:nvSpPr>
        <p:spPr>
          <a:xfrm>
            <a:off x="963930" y="1008993"/>
            <a:ext cx="6923558" cy="3542045"/>
          </a:xfrm>
        </p:spPr>
        <p:txBody>
          <a:bodyPr anchor="b">
            <a:normAutofit/>
          </a:bodyPr>
          <a:lstStyle/>
          <a:p>
            <a:pPr algn="l"/>
            <a:r>
              <a:rPr lang="en-US" altLang="en-US" sz="4000" b="1"/>
              <a:t>CLASS OF 2026</a:t>
            </a:r>
            <a:br>
              <a:rPr lang="en-US" altLang="en-US" sz="4000" b="1"/>
            </a:br>
            <a:r>
              <a:rPr lang="en-US" altLang="en-US" sz="4000" b="1"/>
              <a:t>INTRO to M4 YEAR SERIES </a:t>
            </a:r>
            <a:br>
              <a:rPr lang="en-US" altLang="en-US" sz="4000" b="1"/>
            </a:br>
            <a:br>
              <a:rPr lang="en-US" altLang="en-US" sz="4000" b="1"/>
            </a:br>
            <a:r>
              <a:rPr lang="en-US" altLang="en-US" sz="4000" b="1"/>
              <a:t>Session #1- </a:t>
            </a:r>
            <a:br>
              <a:rPr lang="en-US" altLang="en-US" sz="4000" b="1"/>
            </a:br>
            <a:r>
              <a:rPr lang="en-US" altLang="en-US" sz="4000" b="1"/>
              <a:t>Overview, Scheduling, Planning</a:t>
            </a:r>
            <a:br>
              <a:rPr lang="en-US" altLang="en-US" sz="4000"/>
            </a:br>
            <a:endParaRPr lang="en-US" altLang="en-US" sz="4000"/>
          </a:p>
        </p:txBody>
      </p:sp>
      <p:sp>
        <p:nvSpPr>
          <p:cNvPr id="3075" name="Rectangle 3"/>
          <p:cNvSpPr>
            <a:spLocks noGrp="1" noChangeArrowheads="1"/>
          </p:cNvSpPr>
          <p:nvPr>
            <p:ph type="subTitle" idx="1"/>
          </p:nvPr>
        </p:nvSpPr>
        <p:spPr>
          <a:xfrm>
            <a:off x="963930" y="4191000"/>
            <a:ext cx="5349252" cy="1704471"/>
          </a:xfrm>
        </p:spPr>
        <p:txBody>
          <a:bodyPr anchor="t">
            <a:normAutofit lnSpcReduction="10000"/>
          </a:bodyPr>
          <a:lstStyle/>
          <a:p>
            <a:pPr algn="l" eaLnBrk="1" hangingPunct="1"/>
            <a:r>
              <a:rPr lang="en-US" altLang="en-US" dirty="0"/>
              <a:t>Series sponsors:</a:t>
            </a:r>
          </a:p>
          <a:p>
            <a:pPr algn="l" eaLnBrk="1" hangingPunct="1"/>
            <a:r>
              <a:rPr lang="en-US" altLang="en-US" dirty="0"/>
              <a:t>Office of Educational Affairs </a:t>
            </a:r>
          </a:p>
          <a:p>
            <a:pPr algn="l" eaLnBrk="1" hangingPunct="1"/>
            <a:r>
              <a:rPr lang="en-US" altLang="en-US" dirty="0"/>
              <a:t>Office of Student Affairs</a:t>
            </a:r>
          </a:p>
          <a:p>
            <a:pPr algn="l" eaLnBrk="1" hangingPunct="1"/>
            <a:r>
              <a:rPr lang="en-US" altLang="en-US" dirty="0"/>
              <a:t>Office of Registration and Records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0" name="Rectangle 819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02" name="Rectangle 820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4" name="Rectangle 820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6" name="Rectangle 820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8" name="Rectangle 820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10" name="Freeform: Shape 820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12" name="Rectangle 821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Rectangle 2"/>
          <p:cNvSpPr>
            <a:spLocks noGrp="1" noChangeArrowheads="1"/>
          </p:cNvSpPr>
          <p:nvPr>
            <p:ph type="title"/>
          </p:nvPr>
        </p:nvSpPr>
        <p:spPr>
          <a:xfrm>
            <a:off x="350041" y="586855"/>
            <a:ext cx="2401025" cy="3387497"/>
          </a:xfrm>
        </p:spPr>
        <p:txBody>
          <a:bodyPr anchor="b">
            <a:normAutofit/>
          </a:bodyPr>
          <a:lstStyle/>
          <a:p>
            <a:pPr algn="r" eaLnBrk="1" hangingPunct="1"/>
            <a:r>
              <a:rPr lang="en-US" altLang="en-US" sz="3000" dirty="0">
                <a:solidFill>
                  <a:srgbClr val="FFFFFF"/>
                </a:solidFill>
              </a:rPr>
              <a:t>Fourth Year </a:t>
            </a:r>
            <a:br>
              <a:rPr lang="en-US" altLang="en-US" sz="3000" dirty="0">
                <a:solidFill>
                  <a:srgbClr val="FFFFFF"/>
                </a:solidFill>
              </a:rPr>
            </a:br>
            <a:r>
              <a:rPr lang="en-US" altLang="en-US" sz="3000" dirty="0">
                <a:solidFill>
                  <a:srgbClr val="FFFFFF"/>
                </a:solidFill>
              </a:rPr>
              <a:t>Snapshot of Requirements</a:t>
            </a:r>
          </a:p>
        </p:txBody>
      </p:sp>
      <p:sp>
        <p:nvSpPr>
          <p:cNvPr id="8195" name="Rectangle 3"/>
          <p:cNvSpPr>
            <a:spLocks noGrp="1" noChangeArrowheads="1"/>
          </p:cNvSpPr>
          <p:nvPr>
            <p:ph idx="1"/>
          </p:nvPr>
        </p:nvSpPr>
        <p:spPr>
          <a:xfrm>
            <a:off x="3420425" y="76200"/>
            <a:ext cx="5494975" cy="6705600"/>
          </a:xfrm>
        </p:spPr>
        <p:txBody>
          <a:bodyPr anchor="ctr">
            <a:normAutofit/>
          </a:bodyPr>
          <a:lstStyle/>
          <a:p>
            <a:pPr eaLnBrk="1" hangingPunct="1">
              <a:buFont typeface="Wingdings" panose="05000000000000000000" pitchFamily="2" charset="2"/>
              <a:buChar char="q"/>
            </a:pPr>
            <a:r>
              <a:rPr lang="en-US" altLang="en-US" sz="2000" dirty="0"/>
              <a:t>12 weeks of core </a:t>
            </a:r>
            <a:r>
              <a:rPr lang="en-US" altLang="en-US" sz="2000" b="1" dirty="0"/>
              <a:t>clerkships</a:t>
            </a:r>
            <a:r>
              <a:rPr lang="en-US" altLang="en-US" sz="2000" dirty="0"/>
              <a:t>: </a:t>
            </a:r>
          </a:p>
          <a:p>
            <a:pPr marL="457200" lvl="1" indent="0" eaLnBrk="1" hangingPunct="1">
              <a:buNone/>
            </a:pPr>
            <a:r>
              <a:rPr lang="en-US" altLang="en-US" sz="2000" dirty="0"/>
              <a:t>Emergency Medicine, Sub-I Ward, Sub-I ICU</a:t>
            </a:r>
          </a:p>
          <a:p>
            <a:pPr eaLnBrk="1" hangingPunct="1">
              <a:buFont typeface="Wingdings" panose="05000000000000000000" pitchFamily="2" charset="2"/>
              <a:buChar char="q"/>
            </a:pPr>
            <a:r>
              <a:rPr lang="en-US" altLang="en-US" sz="2000" dirty="0"/>
              <a:t>4 weeks required </a:t>
            </a:r>
            <a:r>
              <a:rPr lang="en-US" altLang="en-US" sz="2000" b="1" dirty="0"/>
              <a:t>PCM-4</a:t>
            </a:r>
            <a:r>
              <a:rPr lang="en-US" altLang="en-US" sz="2000" dirty="0"/>
              <a:t> course (Nov or Dec)</a:t>
            </a:r>
          </a:p>
          <a:p>
            <a:pPr eaLnBrk="1" hangingPunct="1">
              <a:buFont typeface="Wingdings" panose="05000000000000000000" pitchFamily="2" charset="2"/>
              <a:buChar char="q"/>
            </a:pPr>
            <a:r>
              <a:rPr lang="en-US" altLang="en-US" sz="2000" dirty="0"/>
              <a:t>2 weeks required </a:t>
            </a:r>
            <a:r>
              <a:rPr lang="en-US" altLang="en-US" sz="2000" b="1" dirty="0"/>
              <a:t>Transition to Residency </a:t>
            </a:r>
            <a:r>
              <a:rPr lang="en-US" altLang="en-US" sz="2000" dirty="0"/>
              <a:t>Course (TTR)</a:t>
            </a:r>
          </a:p>
          <a:p>
            <a:pPr marL="457200" lvl="1" indent="0">
              <a:buNone/>
            </a:pPr>
            <a:r>
              <a:rPr lang="en-US" altLang="en-US" sz="2000" dirty="0"/>
              <a:t>Offered in Feb, March or April in the first 2 weeks</a:t>
            </a:r>
          </a:p>
          <a:p>
            <a:pPr eaLnBrk="1" hangingPunct="1">
              <a:buFont typeface="Wingdings" panose="05000000000000000000" pitchFamily="2" charset="2"/>
              <a:buChar char="q"/>
            </a:pPr>
            <a:r>
              <a:rPr lang="en-US" altLang="en-US" sz="2000" dirty="0"/>
              <a:t>22 weeks of elective credit required for graduation</a:t>
            </a:r>
          </a:p>
          <a:p>
            <a:pPr lvl="1" eaLnBrk="1" hangingPunct="1">
              <a:buFont typeface="Wingdings" panose="05000000000000000000" pitchFamily="2" charset="2"/>
              <a:buChar char="q"/>
            </a:pPr>
            <a:r>
              <a:rPr lang="en-US" altLang="en-US" sz="2000" dirty="0"/>
              <a:t>30 weeks elective time available in M4 year for on-track students</a:t>
            </a:r>
          </a:p>
          <a:p>
            <a:pPr lvl="1" eaLnBrk="1" hangingPunct="1">
              <a:buFont typeface="Wingdings" panose="05000000000000000000" pitchFamily="2" charset="2"/>
              <a:buChar char="q"/>
            </a:pPr>
            <a:r>
              <a:rPr lang="en-US" altLang="en-US" sz="2000" dirty="0"/>
              <a:t>Must complete at least 12 weeks of </a:t>
            </a:r>
            <a:r>
              <a:rPr lang="en-US" altLang="en-US" sz="2000" i="1" u="sng" dirty="0"/>
              <a:t>clinical electives</a:t>
            </a:r>
            <a:r>
              <a:rPr lang="en-US" altLang="en-US" sz="2000" dirty="0"/>
              <a:t> in M4 year</a:t>
            </a:r>
          </a:p>
          <a:p>
            <a:pPr lvl="1" eaLnBrk="1" hangingPunct="1">
              <a:buFont typeface="Wingdings" panose="05000000000000000000" pitchFamily="2" charset="2"/>
              <a:buChar char="q"/>
            </a:pPr>
            <a:r>
              <a:rPr lang="en-US" altLang="en-US" sz="2000" dirty="0"/>
              <a:t>Must complete at least 12 weeks of full-time coursework in final semester (full-time required clerkships or elective courses)</a:t>
            </a:r>
          </a:p>
          <a:p>
            <a:pPr eaLnBrk="1" hangingPunct="1">
              <a:buFont typeface="Wingdings" panose="05000000000000000000" pitchFamily="2" charset="2"/>
              <a:buChar char="q"/>
            </a:pPr>
            <a:r>
              <a:rPr lang="en-US" altLang="en-US" sz="2000" dirty="0"/>
              <a:t>Bioethics Requirements</a:t>
            </a:r>
          </a:p>
          <a:p>
            <a:pPr marL="457200" lvl="1" indent="0" eaLnBrk="1" hangingPunct="1">
              <a:buNone/>
            </a:pPr>
            <a:r>
              <a:rPr lang="en-US" altLang="en-US" sz="2000" dirty="0"/>
              <a:t>4 Ethics Grand Rounds and a paper</a:t>
            </a:r>
          </a:p>
          <a:p>
            <a:pPr eaLnBrk="1" hangingPunct="1">
              <a:buFont typeface="Wingdings" panose="05000000000000000000" pitchFamily="2" charset="2"/>
              <a:buChar char="q"/>
            </a:pPr>
            <a:r>
              <a:rPr lang="en-US" altLang="en-US" sz="2000" dirty="0"/>
              <a:t>USMLE Step 2 CK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72516-0AE3-74C3-A628-0AAF49115D94}"/>
              </a:ext>
            </a:extLst>
          </p:cNvPr>
          <p:cNvSpPr>
            <a:spLocks noGrp="1"/>
          </p:cNvSpPr>
          <p:nvPr>
            <p:ph type="title"/>
          </p:nvPr>
        </p:nvSpPr>
        <p:spPr/>
        <p:txBody>
          <a:bodyPr/>
          <a:lstStyle/>
          <a:p>
            <a:r>
              <a:rPr lang="en-US" dirty="0"/>
              <a:t>How long are the required elements of your M4 year?</a:t>
            </a:r>
          </a:p>
        </p:txBody>
      </p:sp>
      <p:sp>
        <p:nvSpPr>
          <p:cNvPr id="3" name="Content Placeholder 2">
            <a:extLst>
              <a:ext uri="{FF2B5EF4-FFF2-40B4-BE49-F238E27FC236}">
                <a16:creationId xmlns:a16="http://schemas.microsoft.com/office/drawing/2014/main" id="{7014F302-BB7D-B951-54E8-C1EE724D87F7}"/>
              </a:ext>
            </a:extLst>
          </p:cNvPr>
          <p:cNvSpPr>
            <a:spLocks noGrp="1"/>
          </p:cNvSpPr>
          <p:nvPr>
            <p:ph idx="1"/>
          </p:nvPr>
        </p:nvSpPr>
        <p:spPr/>
        <p:txBody>
          <a:bodyPr/>
          <a:lstStyle/>
          <a:p>
            <a:r>
              <a:rPr lang="en-US" dirty="0"/>
              <a:t>40 weeks!</a:t>
            </a:r>
          </a:p>
          <a:p>
            <a:r>
              <a:rPr lang="en-US" dirty="0"/>
              <a:t>What else takes 40 weeks?</a:t>
            </a:r>
          </a:p>
          <a:p>
            <a:endParaRPr lang="en-US" dirty="0"/>
          </a:p>
        </p:txBody>
      </p:sp>
      <p:pic>
        <p:nvPicPr>
          <p:cNvPr id="1026" name="Picture 2" descr="Fetal Growth From 4 To 40 Weeks Stock Illustration - Download Image Now ...">
            <a:extLst>
              <a:ext uri="{FF2B5EF4-FFF2-40B4-BE49-F238E27FC236}">
                <a16:creationId xmlns:a16="http://schemas.microsoft.com/office/drawing/2014/main" id="{D0CFC4A2-EAF5-1088-E131-6860E6C2AA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000"/>
          <a:stretch/>
        </p:blipFill>
        <p:spPr bwMode="auto">
          <a:xfrm>
            <a:off x="1066800" y="3124200"/>
            <a:ext cx="6679504"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by Scrubs / Newborn Photography / Photo Prop / Handmade / - Etsy Finland">
            <a:extLst>
              <a:ext uri="{FF2B5EF4-FFF2-40B4-BE49-F238E27FC236}">
                <a16:creationId xmlns:a16="http://schemas.microsoft.com/office/drawing/2014/main" id="{81429DB4-6852-E8DF-19BF-4B5E1703ED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90" y="3200400"/>
            <a:ext cx="3911308" cy="3116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66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Scale>
                                      <p:cBhvr>
                                        <p:cTn id="19" dur="1000" decel="50000" fill="hold">
                                          <p:stCondLst>
                                            <p:cond delay="0"/>
                                          </p:stCondLst>
                                        </p:cTn>
                                        <p:tgtEl>
                                          <p:spTgt spid="10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028"/>
                                        </p:tgtEl>
                                        <p:attrNameLst>
                                          <p:attrName>ppt_x</p:attrName>
                                          <p:attrName>ppt_y</p:attrName>
                                        </p:attrNameLst>
                                      </p:cBhvr>
                                    </p:animMotion>
                                    <p:animEffect transition="in" filter="fade">
                                      <p:cBhvr>
                                        <p:cTn id="21"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04800"/>
            <a:ext cx="7543800" cy="762000"/>
          </a:xfrm>
        </p:spPr>
        <p:txBody>
          <a:bodyPr/>
          <a:lstStyle/>
          <a:p>
            <a:pPr eaLnBrk="1" hangingPunct="1"/>
            <a:r>
              <a:rPr lang="en-US" altLang="en-US" dirty="0"/>
              <a:t>M4 Math:</a:t>
            </a:r>
          </a:p>
        </p:txBody>
      </p:sp>
      <p:sp>
        <p:nvSpPr>
          <p:cNvPr id="8195" name="Rectangle 3"/>
          <p:cNvSpPr>
            <a:spLocks noGrp="1" noChangeArrowheads="1"/>
          </p:cNvSpPr>
          <p:nvPr>
            <p:ph idx="1"/>
          </p:nvPr>
        </p:nvSpPr>
        <p:spPr>
          <a:xfrm>
            <a:off x="228600" y="1219200"/>
            <a:ext cx="8458200" cy="5486400"/>
          </a:xfrm>
        </p:spPr>
        <p:txBody>
          <a:bodyPr>
            <a:normAutofit fontScale="77500" lnSpcReduction="20000"/>
          </a:bodyPr>
          <a:lstStyle/>
          <a:p>
            <a:pPr marL="0" indent="0" eaLnBrk="1" hangingPunct="1">
              <a:lnSpc>
                <a:spcPct val="80000"/>
              </a:lnSpc>
              <a:buNone/>
            </a:pPr>
            <a:r>
              <a:rPr lang="en-US" altLang="en-US" sz="2600" dirty="0">
                <a:highlight>
                  <a:srgbClr val="FFFF00"/>
                </a:highlight>
              </a:rPr>
              <a:t>There are 48 weeks available in your M4 year for rotations</a:t>
            </a:r>
          </a:p>
          <a:p>
            <a:pPr marL="0" indent="0" eaLnBrk="1" hangingPunct="1">
              <a:lnSpc>
                <a:spcPct val="80000"/>
              </a:lnSpc>
              <a:buNone/>
            </a:pPr>
            <a:endParaRPr lang="en-US" altLang="en-US" sz="2600" dirty="0"/>
          </a:p>
          <a:p>
            <a:pPr marL="0" indent="0" eaLnBrk="1" hangingPunct="1">
              <a:lnSpc>
                <a:spcPct val="80000"/>
              </a:lnSpc>
              <a:buNone/>
            </a:pPr>
            <a:r>
              <a:rPr lang="en-US" altLang="en-US" sz="2600" dirty="0"/>
              <a:t> 12 weeks of core clerkships </a:t>
            </a:r>
            <a:r>
              <a:rPr lang="en-US" altLang="en-US" sz="2400" dirty="0"/>
              <a:t>(EM, Sub-I ICU, Sub-I Ward)</a:t>
            </a:r>
          </a:p>
          <a:p>
            <a:pPr marL="0" indent="0" eaLnBrk="1" hangingPunct="1">
              <a:lnSpc>
                <a:spcPct val="80000"/>
              </a:lnSpc>
              <a:buNone/>
            </a:pPr>
            <a:r>
              <a:rPr lang="en-US" altLang="en-US" sz="2600" dirty="0"/>
              <a:t>+ 4 weeks PCM-4 </a:t>
            </a:r>
          </a:p>
          <a:p>
            <a:pPr marL="0" indent="0" eaLnBrk="1" hangingPunct="1">
              <a:lnSpc>
                <a:spcPct val="80000"/>
              </a:lnSpc>
              <a:buNone/>
            </a:pPr>
            <a:r>
              <a:rPr lang="en-US" altLang="en-US" sz="2600" dirty="0"/>
              <a:t>+ 2 weeks TTR Course</a:t>
            </a:r>
          </a:p>
          <a:p>
            <a:pPr marL="0" indent="0" eaLnBrk="1" hangingPunct="1">
              <a:lnSpc>
                <a:spcPct val="80000"/>
              </a:lnSpc>
              <a:buNone/>
            </a:pPr>
            <a:r>
              <a:rPr lang="en-US" altLang="en-US" sz="2600" dirty="0"/>
              <a:t>----</a:t>
            </a:r>
          </a:p>
          <a:p>
            <a:pPr marL="0" indent="0" eaLnBrk="1" hangingPunct="1">
              <a:lnSpc>
                <a:spcPct val="80000"/>
              </a:lnSpc>
              <a:buNone/>
            </a:pPr>
            <a:r>
              <a:rPr lang="en-US" altLang="en-US" sz="2600" dirty="0"/>
              <a:t>  18 weeks required rotations/courses</a:t>
            </a:r>
          </a:p>
          <a:p>
            <a:pPr marL="0" indent="0" eaLnBrk="1" hangingPunct="1">
              <a:lnSpc>
                <a:spcPct val="80000"/>
              </a:lnSpc>
              <a:buNone/>
            </a:pPr>
            <a:r>
              <a:rPr lang="en-US" altLang="en-US" sz="2600" dirty="0"/>
              <a:t>+22 weeks of electives to graduate </a:t>
            </a:r>
            <a:r>
              <a:rPr lang="en-US" altLang="en-US" sz="2100" dirty="0"/>
              <a:t>(you may have up to 6 weeks already</a:t>
            </a:r>
            <a:r>
              <a:rPr lang="en-US" altLang="en-US" sz="2600" dirty="0"/>
              <a:t>)</a:t>
            </a:r>
          </a:p>
          <a:p>
            <a:pPr marL="0" indent="0" eaLnBrk="1" hangingPunct="1">
              <a:lnSpc>
                <a:spcPct val="80000"/>
              </a:lnSpc>
              <a:buNone/>
            </a:pPr>
            <a:r>
              <a:rPr lang="en-US" altLang="en-US" sz="2600" dirty="0"/>
              <a:t>------</a:t>
            </a:r>
          </a:p>
          <a:p>
            <a:pPr marL="0" indent="0" eaLnBrk="1" hangingPunct="1">
              <a:lnSpc>
                <a:spcPct val="80000"/>
              </a:lnSpc>
              <a:buNone/>
            </a:pPr>
            <a:r>
              <a:rPr lang="en-US" altLang="en-US" sz="2600" b="1" dirty="0"/>
              <a:t>  40 weeks or less needed</a:t>
            </a:r>
          </a:p>
          <a:p>
            <a:pPr marL="0" indent="0">
              <a:lnSpc>
                <a:spcPct val="80000"/>
              </a:lnSpc>
              <a:buNone/>
            </a:pPr>
            <a:endParaRPr lang="en-US" altLang="en-US" sz="2600" dirty="0">
              <a:solidFill>
                <a:schemeClr val="tx2"/>
              </a:solidFill>
            </a:endParaRPr>
          </a:p>
          <a:p>
            <a:pPr marL="0" indent="0">
              <a:lnSpc>
                <a:spcPct val="80000"/>
              </a:lnSpc>
              <a:buNone/>
            </a:pPr>
            <a:r>
              <a:rPr lang="en-US" altLang="en-US" sz="2600" dirty="0">
                <a:solidFill>
                  <a:schemeClr val="tx2"/>
                </a:solidFill>
              </a:rPr>
              <a:t>Discretionary Time available to cover non-clinical time (name will be changing)</a:t>
            </a:r>
          </a:p>
          <a:p>
            <a:pPr marL="0" indent="0">
              <a:lnSpc>
                <a:spcPct val="80000"/>
              </a:lnSpc>
              <a:buNone/>
            </a:pPr>
            <a:r>
              <a:rPr lang="en-US" altLang="en-US" sz="2600" dirty="0">
                <a:solidFill>
                  <a:schemeClr val="tx2"/>
                </a:solidFill>
              </a:rPr>
              <a:t>Other tasks:</a:t>
            </a:r>
            <a:endParaRPr lang="en-US" altLang="en-US" sz="2600" dirty="0"/>
          </a:p>
          <a:p>
            <a:pPr eaLnBrk="1" hangingPunct="1">
              <a:lnSpc>
                <a:spcPct val="80000"/>
              </a:lnSpc>
            </a:pPr>
            <a:r>
              <a:rPr lang="en-US" altLang="en-US" sz="2600" dirty="0"/>
              <a:t>Bioethics Requirements</a:t>
            </a:r>
          </a:p>
          <a:p>
            <a:pPr eaLnBrk="1" hangingPunct="1">
              <a:lnSpc>
                <a:spcPct val="80000"/>
              </a:lnSpc>
            </a:pPr>
            <a:r>
              <a:rPr lang="en-US" altLang="en-US" sz="2600" dirty="0"/>
              <a:t>USMLE Step 2</a:t>
            </a:r>
            <a:endParaRPr lang="en-US" altLang="en-US" sz="2600" dirty="0">
              <a:solidFill>
                <a:srgbClr val="FF0000"/>
              </a:solidFill>
            </a:endParaRPr>
          </a:p>
          <a:p>
            <a:pPr marL="0" indent="0" eaLnBrk="1" hangingPunct="1">
              <a:lnSpc>
                <a:spcPct val="80000"/>
              </a:lnSpc>
              <a:buNone/>
            </a:pPr>
            <a:endParaRPr lang="en-US" altLang="en-US" sz="1800" i="1" dirty="0"/>
          </a:p>
          <a:p>
            <a:pPr marL="0" indent="0" algn="ctr" eaLnBrk="1" hangingPunct="1">
              <a:lnSpc>
                <a:spcPct val="80000"/>
              </a:lnSpc>
              <a:buNone/>
            </a:pPr>
            <a:r>
              <a:rPr lang="en-US" altLang="en-US" sz="1800" b="1" i="1" dirty="0"/>
              <a:t>Must complete at least 12 weeks of full-time coursework in final semester</a:t>
            </a:r>
          </a:p>
          <a:p>
            <a:pPr marL="0" indent="0" algn="ctr" eaLnBrk="1" hangingPunct="1">
              <a:lnSpc>
                <a:spcPct val="80000"/>
              </a:lnSpc>
              <a:buNone/>
            </a:pPr>
            <a:r>
              <a:rPr lang="en-US" altLang="en-US" sz="1800" b="1" i="1" dirty="0"/>
              <a:t>Must have 12 of the 22 weeks of electives be clinical electives</a:t>
            </a:r>
          </a:p>
          <a:p>
            <a:pPr eaLnBrk="1" hangingPunct="1">
              <a:lnSpc>
                <a:spcPct val="80000"/>
              </a:lnSpc>
            </a:pPr>
            <a:endParaRPr lang="en-US" altLang="en-US" sz="2600" dirty="0">
              <a:solidFill>
                <a:schemeClr val="tx2"/>
              </a:solidFill>
            </a:endParaRPr>
          </a:p>
        </p:txBody>
      </p:sp>
    </p:spTree>
    <p:extLst>
      <p:ext uri="{BB962C8B-B14F-4D97-AF65-F5344CB8AC3E}">
        <p14:creationId xmlns:p14="http://schemas.microsoft.com/office/powerpoint/2010/main" val="3321250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0" name="Rectangle 819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2" name="Freeform: Shape 8201">
            <a:extLst>
              <a:ext uri="{FF2B5EF4-FFF2-40B4-BE49-F238E27FC236}">
                <a16:creationId xmlns:a16="http://schemas.microsoft.com/office/drawing/2014/main" id="{F474090D-CD95-4B41-BE3D-6596953D3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8496" y="323519"/>
            <a:ext cx="3242924"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04" name="Right Triangle 820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06" name="Rectangle 8205">
            <a:extLst>
              <a:ext uri="{FF2B5EF4-FFF2-40B4-BE49-F238E27FC236}">
                <a16:creationId xmlns:a16="http://schemas.microsoft.com/office/drawing/2014/main" id="{B8F3E811-B104-4DFF-951A-008C860FF1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Rectangle 2"/>
          <p:cNvSpPr>
            <a:spLocks noGrp="1" noChangeArrowheads="1"/>
          </p:cNvSpPr>
          <p:nvPr>
            <p:ph type="title"/>
          </p:nvPr>
        </p:nvSpPr>
        <p:spPr>
          <a:xfrm>
            <a:off x="6019652" y="1443390"/>
            <a:ext cx="2451162" cy="3405880"/>
          </a:xfrm>
        </p:spPr>
        <p:txBody>
          <a:bodyPr>
            <a:normAutofit/>
          </a:bodyPr>
          <a:lstStyle/>
          <a:p>
            <a:pPr eaLnBrk="1" hangingPunct="1"/>
            <a:br>
              <a:rPr lang="en-US" altLang="en-US" sz="4000" dirty="0"/>
            </a:br>
            <a:r>
              <a:rPr lang="en-US" altLang="en-US" sz="4000" dirty="0"/>
              <a:t>Readiness for Residency:</a:t>
            </a:r>
            <a:br>
              <a:rPr lang="en-US" altLang="en-US" sz="4000" dirty="0"/>
            </a:br>
            <a:r>
              <a:rPr lang="en-US" altLang="en-US" sz="4000" dirty="0"/>
              <a:t>M4 Core </a:t>
            </a:r>
            <a:r>
              <a:rPr lang="en-US" altLang="en-US" sz="4000" b="1" dirty="0"/>
              <a:t>Rotations</a:t>
            </a:r>
          </a:p>
        </p:txBody>
      </p:sp>
      <p:sp>
        <p:nvSpPr>
          <p:cNvPr id="8195" name="Rectangle 3"/>
          <p:cNvSpPr>
            <a:spLocks noGrp="1" noChangeArrowheads="1"/>
          </p:cNvSpPr>
          <p:nvPr>
            <p:ph idx="1"/>
          </p:nvPr>
        </p:nvSpPr>
        <p:spPr>
          <a:xfrm>
            <a:off x="966978" y="1266614"/>
            <a:ext cx="4326918" cy="3759434"/>
          </a:xfrm>
        </p:spPr>
        <p:txBody>
          <a:bodyPr anchor="ctr">
            <a:normAutofit/>
          </a:bodyPr>
          <a:lstStyle/>
          <a:p>
            <a:pPr marL="0" indent="0" eaLnBrk="1" hangingPunct="1">
              <a:buNone/>
            </a:pPr>
            <a:r>
              <a:rPr lang="en-US" altLang="en-US" sz="3200" dirty="0"/>
              <a:t>3 Core Clerkships:</a:t>
            </a:r>
          </a:p>
          <a:p>
            <a:pPr lvl="1" eaLnBrk="1" hangingPunct="1"/>
            <a:r>
              <a:rPr lang="en-US" altLang="en-US" sz="3200" dirty="0"/>
              <a:t>Sub-Intern Ward</a:t>
            </a:r>
          </a:p>
          <a:p>
            <a:pPr lvl="1" eaLnBrk="1" hangingPunct="1"/>
            <a:r>
              <a:rPr lang="en-US" altLang="en-US" sz="3200" dirty="0"/>
              <a:t>Sub-Intern ICU</a:t>
            </a:r>
          </a:p>
          <a:p>
            <a:pPr lvl="1" eaLnBrk="1" hangingPunct="1"/>
            <a:r>
              <a:rPr lang="en-US" altLang="en-US" sz="3200" dirty="0"/>
              <a:t>Emergency Medicine</a:t>
            </a:r>
          </a:p>
          <a:p>
            <a:pPr marL="457200" lvl="1" indent="0" eaLnBrk="1" hangingPunct="1">
              <a:buNone/>
            </a:pPr>
            <a:endParaRPr lang="en-US" altLang="en-US" sz="2100" dirty="0"/>
          </a:p>
        </p:txBody>
      </p:sp>
    </p:spTree>
    <p:extLst>
      <p:ext uri="{BB962C8B-B14F-4D97-AF65-F5344CB8AC3E}">
        <p14:creationId xmlns:p14="http://schemas.microsoft.com/office/powerpoint/2010/main" val="1004649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122238"/>
            <a:ext cx="7543800" cy="1935162"/>
          </a:xfrm>
        </p:spPr>
        <p:txBody>
          <a:bodyPr/>
          <a:lstStyle/>
          <a:p>
            <a:pPr eaLnBrk="1" hangingPunct="1"/>
            <a:r>
              <a:rPr lang="en-US" altLang="en-US" dirty="0"/>
              <a:t>Purpose of Required Clinical Rotations:</a:t>
            </a:r>
            <a:br>
              <a:rPr lang="en-US" altLang="en-US" dirty="0"/>
            </a:br>
            <a:r>
              <a:rPr lang="en-US" altLang="en-US" dirty="0"/>
              <a:t>Sub-Internships and EM</a:t>
            </a:r>
          </a:p>
        </p:txBody>
      </p:sp>
      <p:sp>
        <p:nvSpPr>
          <p:cNvPr id="17411" name="Rectangle 3"/>
          <p:cNvSpPr>
            <a:spLocks noGrp="1" noChangeArrowheads="1"/>
          </p:cNvSpPr>
          <p:nvPr>
            <p:ph type="body" idx="4294967295"/>
          </p:nvPr>
        </p:nvSpPr>
        <p:spPr>
          <a:xfrm>
            <a:off x="228600" y="2228850"/>
            <a:ext cx="8686800" cy="4530725"/>
          </a:xfrm>
        </p:spPr>
        <p:txBody>
          <a:bodyPr>
            <a:normAutofit lnSpcReduction="10000"/>
          </a:bodyPr>
          <a:lstStyle/>
          <a:p>
            <a:pPr marL="0" indent="0" eaLnBrk="1" hangingPunct="1">
              <a:buNone/>
            </a:pPr>
            <a:r>
              <a:rPr lang="en-US" altLang="en-US" sz="2400" dirty="0"/>
              <a:t>Sub-Is:</a:t>
            </a:r>
          </a:p>
          <a:p>
            <a:pPr lvl="1" eaLnBrk="1" hangingPunct="1"/>
            <a:r>
              <a:rPr lang="en-US" altLang="en-US" sz="1800" dirty="0"/>
              <a:t>Focus on skills and attitudes necessary to care for hospitalized and critically ill patients</a:t>
            </a:r>
          </a:p>
          <a:p>
            <a:pPr lvl="1" eaLnBrk="1" hangingPunct="1"/>
            <a:r>
              <a:rPr lang="en-US" altLang="en-US" sz="1800" dirty="0"/>
              <a:t>Assuming the responsibilities of the PGY1 resident</a:t>
            </a:r>
          </a:p>
          <a:p>
            <a:pPr lvl="2" eaLnBrk="1" hangingPunct="1"/>
            <a:r>
              <a:rPr lang="en-US" altLang="en-US" sz="1800" dirty="0"/>
              <a:t>6 days/week, limited extra days off</a:t>
            </a:r>
          </a:p>
          <a:p>
            <a:pPr lvl="2" eaLnBrk="1" hangingPunct="1"/>
            <a:r>
              <a:rPr lang="en-US" altLang="en-US" sz="1800" dirty="0"/>
              <a:t>Writing orders/making management decisions</a:t>
            </a:r>
          </a:p>
          <a:p>
            <a:pPr lvl="1" eaLnBrk="1" hangingPunct="1"/>
            <a:r>
              <a:rPr lang="en-US" altLang="en-US" sz="1800" dirty="0"/>
              <a:t>Multiple wards/ICUs to meet needs/ limited opportunity for 1 away sub-I to count</a:t>
            </a:r>
          </a:p>
          <a:p>
            <a:pPr marL="0" indent="0" eaLnBrk="1" hangingPunct="1">
              <a:buNone/>
            </a:pPr>
            <a:r>
              <a:rPr lang="en-US" altLang="en-US" sz="2200" dirty="0"/>
              <a:t>EM:</a:t>
            </a:r>
          </a:p>
          <a:p>
            <a:pPr lvl="1" eaLnBrk="1" hangingPunct="1"/>
            <a:r>
              <a:rPr lang="en-US" altLang="en-US" sz="1800" dirty="0"/>
              <a:t>Triage/stabilize/manage acutely ill, undifferentiated patients</a:t>
            </a:r>
          </a:p>
          <a:p>
            <a:pPr lvl="1" eaLnBrk="1" hangingPunct="1"/>
            <a:r>
              <a:rPr lang="en-US" altLang="en-US" sz="1800" dirty="0"/>
              <a:t>Rotate among 2 different settings (University + Community or VA setting)</a:t>
            </a:r>
          </a:p>
          <a:p>
            <a:pPr lvl="1" eaLnBrk="1" hangingPunct="1"/>
            <a:r>
              <a:rPr lang="en-US" altLang="en-US" sz="1800" dirty="0"/>
              <a:t>Naples, Florida will be a site starting June 2026 (more info to come)</a:t>
            </a:r>
          </a:p>
          <a:p>
            <a:pPr lvl="1" eaLnBrk="1" hangingPunct="1"/>
            <a:endParaRPr lang="en-US" altLang="en-US" sz="1800" dirty="0"/>
          </a:p>
          <a:p>
            <a:pPr marL="0" indent="0" algn="ctr" eaLnBrk="1" hangingPunct="1">
              <a:buNone/>
            </a:pPr>
            <a:r>
              <a:rPr lang="en-US" altLang="en-US" sz="2200" b="1" dirty="0"/>
              <a:t>This 4</a:t>
            </a:r>
            <a:r>
              <a:rPr lang="en-US" altLang="en-US" sz="2200" b="1" baseline="30000" dirty="0"/>
              <a:t>th</a:t>
            </a:r>
            <a:r>
              <a:rPr lang="en-US" altLang="en-US" sz="2200" b="1" dirty="0"/>
              <a:t> year exposure is a strength of our school, a benefit for residency prep, and an advantage during interviews.</a:t>
            </a:r>
          </a:p>
          <a:p>
            <a:pPr lvl="1" eaLnBrk="1" hangingPunct="1"/>
            <a:endParaRPr lang="en-US" altLang="en-US" sz="1800" dirty="0"/>
          </a:p>
          <a:p>
            <a:pPr eaLnBrk="1" hangingPunct="1"/>
            <a:endParaRPr lang="en-US" altLang="en-US" sz="2200" dirty="0"/>
          </a:p>
          <a:p>
            <a:pPr marL="0" indent="0" eaLnBrk="1" hangingPunct="1">
              <a:buNone/>
            </a:pPr>
            <a:endParaRPr lang="en-US" altLang="en-US" sz="1800" dirty="0"/>
          </a:p>
        </p:txBody>
      </p:sp>
    </p:spTree>
    <p:extLst>
      <p:ext uri="{BB962C8B-B14F-4D97-AF65-F5344CB8AC3E}">
        <p14:creationId xmlns:p14="http://schemas.microsoft.com/office/powerpoint/2010/main" val="2946508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6AC3906B-AB64-20AB-988A-B7222ACF2D66}"/>
              </a:ext>
            </a:extLst>
          </p:cNvPr>
          <p:cNvSpPr>
            <a:spLocks noGrp="1"/>
          </p:cNvSpPr>
          <p:nvPr>
            <p:ph type="title"/>
          </p:nvPr>
        </p:nvSpPr>
        <p:spPr>
          <a:xfrm>
            <a:off x="480060" y="325369"/>
            <a:ext cx="3276451" cy="1956841"/>
          </a:xfrm>
        </p:spPr>
        <p:txBody>
          <a:bodyPr vert="horz" lIns="91440" tIns="45720" rIns="91440" bIns="45720" rtlCol="0" anchor="b">
            <a:normAutofit/>
          </a:bodyPr>
          <a:lstStyle/>
          <a:p>
            <a:r>
              <a:rPr lang="en-US" sz="4300"/>
              <a:t>We want you to interview!</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F874A7F3-A62A-6050-5C44-94B8EB9A3370}"/>
              </a:ext>
            </a:extLst>
          </p:cNvPr>
          <p:cNvSpPr>
            <a:spLocks noGrp="1"/>
          </p:cNvSpPr>
          <p:nvPr>
            <p:ph type="body" sz="half" idx="2"/>
          </p:nvPr>
        </p:nvSpPr>
        <p:spPr>
          <a:xfrm>
            <a:off x="480060" y="2872899"/>
            <a:ext cx="3182691" cy="3320668"/>
          </a:xfrm>
        </p:spPr>
        <p:txBody>
          <a:bodyPr vert="horz" lIns="91440" tIns="45720" rIns="91440" bIns="45720" rtlCol="0">
            <a:normAutofit/>
          </a:bodyPr>
          <a:lstStyle/>
          <a:p>
            <a:pPr algn="ctr"/>
            <a:r>
              <a:rPr lang="en-US" sz="3200" dirty="0"/>
              <a:t>Track schedule was designed to have no more than one required rotation in the typical 4-month interview range</a:t>
            </a:r>
          </a:p>
          <a:p>
            <a:pPr indent="-228600">
              <a:buFont typeface="Arial" panose="020B0604020202020204" pitchFamily="34" charset="0"/>
              <a:buChar char="•"/>
            </a:pPr>
            <a:endParaRPr lang="en-US" sz="1900" dirty="0"/>
          </a:p>
        </p:txBody>
      </p:sp>
      <p:pic>
        <p:nvPicPr>
          <p:cNvPr id="11" name="Content Placeholder 10">
            <a:extLst>
              <a:ext uri="{FF2B5EF4-FFF2-40B4-BE49-F238E27FC236}">
                <a16:creationId xmlns:a16="http://schemas.microsoft.com/office/drawing/2014/main" id="{F70B5F40-FFE6-0F74-B556-229F5ED7A772}"/>
              </a:ext>
            </a:extLst>
          </p:cNvPr>
          <p:cNvPicPr>
            <a:picLocks noGrp="1" noChangeAspect="1"/>
          </p:cNvPicPr>
          <p:nvPr>
            <p:ph idx="1"/>
          </p:nvPr>
        </p:nvPicPr>
        <p:blipFill>
          <a:blip r:embed="rId2"/>
          <a:stretch>
            <a:fillRect/>
          </a:stretch>
        </p:blipFill>
        <p:spPr>
          <a:xfrm>
            <a:off x="3969789" y="-327720"/>
            <a:ext cx="4657206" cy="5829427"/>
          </a:xfrm>
          <a:prstGeom prst="rect">
            <a:avLst/>
          </a:prstGeom>
        </p:spPr>
      </p:pic>
    </p:spTree>
    <p:extLst>
      <p:ext uri="{BB962C8B-B14F-4D97-AF65-F5344CB8AC3E}">
        <p14:creationId xmlns:p14="http://schemas.microsoft.com/office/powerpoint/2010/main" val="742515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4FFD3E-165E-E0DC-3048-B147143CB874}"/>
            </a:ext>
          </a:extLst>
        </p:cNvPr>
        <p:cNvGrpSpPr/>
        <p:nvPr/>
      </p:nvGrpSpPr>
      <p:grpSpPr>
        <a:xfrm>
          <a:off x="0" y="0"/>
          <a:ext cx="0" cy="0"/>
          <a:chOff x="0" y="0"/>
          <a:chExt cx="0" cy="0"/>
        </a:xfrm>
      </p:grpSpPr>
      <p:sp useBgFill="1">
        <p:nvSpPr>
          <p:cNvPr id="8216" name="Rectangle 821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8" name="Freeform: Shape 8217">
            <a:extLst>
              <a:ext uri="{FF2B5EF4-FFF2-40B4-BE49-F238E27FC236}">
                <a16:creationId xmlns:a16="http://schemas.microsoft.com/office/drawing/2014/main" id="{F474090D-CD95-4B41-BE3D-6596953D3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8496" y="323519"/>
            <a:ext cx="3242924"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20" name="Right Triangle 821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22" name="Rectangle 8221">
            <a:extLst>
              <a:ext uri="{FF2B5EF4-FFF2-40B4-BE49-F238E27FC236}">
                <a16:creationId xmlns:a16="http://schemas.microsoft.com/office/drawing/2014/main" id="{B8F3E811-B104-4DFF-951A-008C860FF1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Rectangle 2">
            <a:extLst>
              <a:ext uri="{FF2B5EF4-FFF2-40B4-BE49-F238E27FC236}">
                <a16:creationId xmlns:a16="http://schemas.microsoft.com/office/drawing/2014/main" id="{9871ADA3-A4AD-4615-9866-BEFA73C9F532}"/>
              </a:ext>
            </a:extLst>
          </p:cNvPr>
          <p:cNvSpPr>
            <a:spLocks noGrp="1" noChangeArrowheads="1"/>
          </p:cNvSpPr>
          <p:nvPr>
            <p:ph type="title"/>
          </p:nvPr>
        </p:nvSpPr>
        <p:spPr>
          <a:xfrm>
            <a:off x="6019652" y="1443390"/>
            <a:ext cx="2451162" cy="3405880"/>
          </a:xfrm>
        </p:spPr>
        <p:txBody>
          <a:bodyPr>
            <a:normAutofit/>
          </a:bodyPr>
          <a:lstStyle/>
          <a:p>
            <a:pPr eaLnBrk="1" hangingPunct="1"/>
            <a:br>
              <a:rPr lang="en-US" altLang="en-US" sz="3300" dirty="0"/>
            </a:br>
            <a:r>
              <a:rPr lang="en-US" altLang="en-US" sz="3300" dirty="0"/>
              <a:t>Readiness for Residency:</a:t>
            </a:r>
            <a:br>
              <a:rPr lang="en-US" altLang="en-US" sz="3300" dirty="0"/>
            </a:br>
            <a:r>
              <a:rPr lang="en-US" altLang="en-US" sz="3300" dirty="0"/>
              <a:t>M4 Required </a:t>
            </a:r>
            <a:r>
              <a:rPr lang="en-US" altLang="en-US" sz="3300" b="1" dirty="0"/>
              <a:t>Courses</a:t>
            </a:r>
          </a:p>
        </p:txBody>
      </p:sp>
      <p:sp>
        <p:nvSpPr>
          <p:cNvPr id="8195" name="Rectangle 3">
            <a:extLst>
              <a:ext uri="{FF2B5EF4-FFF2-40B4-BE49-F238E27FC236}">
                <a16:creationId xmlns:a16="http://schemas.microsoft.com/office/drawing/2014/main" id="{0DBF3196-6CDA-165B-C6D6-A2DE6508207E}"/>
              </a:ext>
            </a:extLst>
          </p:cNvPr>
          <p:cNvSpPr>
            <a:spLocks noGrp="1" noChangeArrowheads="1"/>
          </p:cNvSpPr>
          <p:nvPr>
            <p:ph idx="1"/>
          </p:nvPr>
        </p:nvSpPr>
        <p:spPr>
          <a:xfrm>
            <a:off x="966978" y="1266614"/>
            <a:ext cx="4326918" cy="3759434"/>
          </a:xfrm>
        </p:spPr>
        <p:txBody>
          <a:bodyPr anchor="ctr">
            <a:normAutofit/>
          </a:bodyPr>
          <a:lstStyle/>
          <a:p>
            <a:pPr marL="0" indent="0" eaLnBrk="1" hangingPunct="1">
              <a:buNone/>
            </a:pPr>
            <a:r>
              <a:rPr lang="en-US" altLang="en-US" sz="3600" dirty="0"/>
              <a:t>2 Required Courses:</a:t>
            </a:r>
          </a:p>
          <a:p>
            <a:pPr lvl="1" eaLnBrk="1" hangingPunct="1"/>
            <a:r>
              <a:rPr lang="en-US" altLang="en-US" sz="3600" dirty="0"/>
              <a:t>PCM-4</a:t>
            </a:r>
          </a:p>
          <a:p>
            <a:pPr lvl="1" eaLnBrk="1" hangingPunct="1"/>
            <a:r>
              <a:rPr lang="en-US" altLang="en-US" sz="3600" dirty="0"/>
              <a:t>TTR</a:t>
            </a:r>
          </a:p>
          <a:p>
            <a:pPr marL="457200" lvl="1" indent="0" eaLnBrk="1" hangingPunct="1">
              <a:buNone/>
            </a:pPr>
            <a:endParaRPr lang="en-US" altLang="en-US" sz="2100" dirty="0"/>
          </a:p>
        </p:txBody>
      </p:sp>
    </p:spTree>
    <p:extLst>
      <p:ext uri="{BB962C8B-B14F-4D97-AF65-F5344CB8AC3E}">
        <p14:creationId xmlns:p14="http://schemas.microsoft.com/office/powerpoint/2010/main" val="3762014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116DA-CD66-2B48-97F1-E62EA497D201}"/>
              </a:ext>
            </a:extLst>
          </p:cNvPr>
          <p:cNvSpPr>
            <a:spLocks noGrp="1"/>
          </p:cNvSpPr>
          <p:nvPr>
            <p:ph type="title"/>
          </p:nvPr>
        </p:nvSpPr>
        <p:spPr/>
        <p:txBody>
          <a:bodyPr/>
          <a:lstStyle/>
          <a:p>
            <a:r>
              <a:rPr lang="en-US" dirty="0"/>
              <a:t>Required Rotation:</a:t>
            </a:r>
            <a:br>
              <a:rPr lang="en-US" dirty="0"/>
            </a:br>
            <a:r>
              <a:rPr lang="en-US" dirty="0"/>
              <a:t>Patient-Centered Medicine-4</a:t>
            </a:r>
          </a:p>
        </p:txBody>
      </p:sp>
      <p:sp>
        <p:nvSpPr>
          <p:cNvPr id="3" name="Content Placeholder 2">
            <a:extLst>
              <a:ext uri="{FF2B5EF4-FFF2-40B4-BE49-F238E27FC236}">
                <a16:creationId xmlns:a16="http://schemas.microsoft.com/office/drawing/2014/main" id="{842684CD-DD51-214A-B7F8-95C294F7C2C7}"/>
              </a:ext>
            </a:extLst>
          </p:cNvPr>
          <p:cNvSpPr>
            <a:spLocks noGrp="1"/>
          </p:cNvSpPr>
          <p:nvPr>
            <p:ph idx="1"/>
          </p:nvPr>
        </p:nvSpPr>
        <p:spPr>
          <a:xfrm>
            <a:off x="437423" y="2030122"/>
            <a:ext cx="8229600" cy="4713287"/>
          </a:xfrm>
        </p:spPr>
        <p:txBody>
          <a:bodyPr/>
          <a:lstStyle/>
          <a:p>
            <a:r>
              <a:rPr lang="en-US" sz="2800" dirty="0"/>
              <a:t>Offered in November or December</a:t>
            </a:r>
          </a:p>
          <a:p>
            <a:r>
              <a:rPr lang="en-US" sz="2800" dirty="0"/>
              <a:t>Asynchronous curricula allowing time for interviewing</a:t>
            </a:r>
          </a:p>
          <a:p>
            <a:pPr lvl="1"/>
            <a:r>
              <a:rPr lang="en-US" sz="2400" dirty="0"/>
              <a:t>Schedule most interviews during this month</a:t>
            </a:r>
          </a:p>
          <a:p>
            <a:r>
              <a:rPr lang="en-US" sz="2800" dirty="0"/>
              <a:t>Can swap November and December only if no required rotation in opposite month</a:t>
            </a:r>
          </a:p>
          <a:p>
            <a:r>
              <a:rPr lang="en-US" sz="2800" dirty="0"/>
              <a:t>All asynchronous!</a:t>
            </a:r>
          </a:p>
          <a:p>
            <a:pPr lvl="0"/>
            <a:r>
              <a:rPr lang="en-US" sz="2800" dirty="0"/>
              <a:t>The course is pass/fail/meets with concern</a:t>
            </a:r>
          </a:p>
          <a:p>
            <a:pPr marL="0" indent="0">
              <a:buNone/>
            </a:pPr>
            <a:endParaRPr lang="en-US" dirty="0"/>
          </a:p>
        </p:txBody>
      </p:sp>
    </p:spTree>
    <p:extLst>
      <p:ext uri="{BB962C8B-B14F-4D97-AF65-F5344CB8AC3E}">
        <p14:creationId xmlns:p14="http://schemas.microsoft.com/office/powerpoint/2010/main" val="380616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Required Course:</a:t>
            </a:r>
            <a:br>
              <a:rPr lang="en-US" dirty="0"/>
            </a:br>
            <a:r>
              <a:rPr lang="en-US" dirty="0"/>
              <a:t>Transition to Residency (TTR)</a:t>
            </a:r>
          </a:p>
        </p:txBody>
      </p:sp>
      <p:sp>
        <p:nvSpPr>
          <p:cNvPr id="3" name="Content Placeholder 2"/>
          <p:cNvSpPr>
            <a:spLocks noGrp="1"/>
          </p:cNvSpPr>
          <p:nvPr>
            <p:ph idx="1"/>
          </p:nvPr>
        </p:nvSpPr>
        <p:spPr>
          <a:xfrm>
            <a:off x="457200" y="1719262"/>
            <a:ext cx="8229600" cy="5016499"/>
          </a:xfrm>
        </p:spPr>
        <p:txBody>
          <a:bodyPr/>
          <a:lstStyle/>
          <a:p>
            <a:r>
              <a:rPr lang="en-US" dirty="0"/>
              <a:t>2-week high yield course covering essential topics for intern year</a:t>
            </a:r>
          </a:p>
          <a:p>
            <a:pPr lvl="1"/>
            <a:r>
              <a:rPr lang="en-US" dirty="0"/>
              <a:t>First week- general topics for all interns</a:t>
            </a:r>
          </a:p>
          <a:p>
            <a:pPr lvl="1"/>
            <a:r>
              <a:rPr lang="en-US" dirty="0"/>
              <a:t>Second week- specialty specific training</a:t>
            </a:r>
          </a:p>
          <a:p>
            <a:r>
              <a:rPr lang="en-US" dirty="0"/>
              <a:t>Residency programs like this/increasingly expecting this experience of graduates</a:t>
            </a:r>
          </a:p>
          <a:p>
            <a:r>
              <a:rPr lang="en-US" sz="3200" dirty="0">
                <a:latin typeface="Ariel"/>
              </a:rPr>
              <a:t>Tracks have the TTR course in first 2 weeks of Feb/Mar/Apr</a:t>
            </a:r>
          </a:p>
          <a:p>
            <a:pPr lvl="1"/>
            <a:r>
              <a:rPr lang="en-US" sz="2800" dirty="0">
                <a:latin typeface="Ariel"/>
              </a:rPr>
              <a:t>Weeks 3-4 can be E(</a:t>
            </a:r>
            <a:r>
              <a:rPr lang="en-US" sz="2800" dirty="0" err="1">
                <a:latin typeface="Ariel"/>
              </a:rPr>
              <a:t>lective</a:t>
            </a:r>
            <a:r>
              <a:rPr lang="en-US" sz="2800" dirty="0">
                <a:latin typeface="Ariel"/>
              </a:rPr>
              <a:t>) or DT</a:t>
            </a:r>
          </a:p>
          <a:p>
            <a:pPr marL="0" indent="0">
              <a:buNone/>
            </a:pPr>
            <a:endParaRPr lang="en-US" dirty="0"/>
          </a:p>
        </p:txBody>
      </p:sp>
      <p:pic>
        <p:nvPicPr>
          <p:cNvPr id="5" name="Picture 4">
            <a:extLst>
              <a:ext uri="{FF2B5EF4-FFF2-40B4-BE49-F238E27FC236}">
                <a16:creationId xmlns:a16="http://schemas.microsoft.com/office/drawing/2014/main" id="{1ECA0F63-2DEB-CEF3-4F91-D51FB76ECD15}"/>
              </a:ext>
            </a:extLst>
          </p:cNvPr>
          <p:cNvPicPr>
            <a:picLocks noChangeAspect="1"/>
          </p:cNvPicPr>
          <p:nvPr/>
        </p:nvPicPr>
        <p:blipFill>
          <a:blip r:embed="rId2"/>
          <a:stretch>
            <a:fillRect/>
          </a:stretch>
        </p:blipFill>
        <p:spPr>
          <a:xfrm>
            <a:off x="2514600" y="5715000"/>
            <a:ext cx="2927251" cy="990996"/>
          </a:xfrm>
          <a:prstGeom prst="rect">
            <a:avLst/>
          </a:prstGeom>
        </p:spPr>
      </p:pic>
    </p:spTree>
    <p:extLst>
      <p:ext uri="{BB962C8B-B14F-4D97-AF65-F5344CB8AC3E}">
        <p14:creationId xmlns:p14="http://schemas.microsoft.com/office/powerpoint/2010/main" val="2572470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D8FD-2D36-18B5-06D8-2377A4F3A463}"/>
              </a:ext>
            </a:extLst>
          </p:cNvPr>
          <p:cNvSpPr>
            <a:spLocks noGrp="1"/>
          </p:cNvSpPr>
          <p:nvPr>
            <p:ph type="title"/>
          </p:nvPr>
        </p:nvSpPr>
        <p:spPr>
          <a:xfrm>
            <a:off x="457200" y="122238"/>
            <a:ext cx="7543800" cy="868362"/>
          </a:xfrm>
        </p:spPr>
        <p:txBody>
          <a:bodyPr>
            <a:normAutofit fontScale="90000"/>
          </a:bodyPr>
          <a:lstStyle/>
          <a:p>
            <a:pPr algn="r"/>
            <a:br>
              <a:rPr lang="en-US" dirty="0"/>
            </a:br>
            <a:r>
              <a:rPr lang="en-US" dirty="0"/>
              <a:t>Transition to Residency (TTR)</a:t>
            </a:r>
          </a:p>
        </p:txBody>
      </p:sp>
      <p:sp>
        <p:nvSpPr>
          <p:cNvPr id="3" name="Content Placeholder 2">
            <a:extLst>
              <a:ext uri="{FF2B5EF4-FFF2-40B4-BE49-F238E27FC236}">
                <a16:creationId xmlns:a16="http://schemas.microsoft.com/office/drawing/2014/main" id="{4125FC78-3593-F21F-30F9-B0D4596C1F95}"/>
              </a:ext>
            </a:extLst>
          </p:cNvPr>
          <p:cNvSpPr>
            <a:spLocks noGrp="1"/>
          </p:cNvSpPr>
          <p:nvPr>
            <p:ph idx="1"/>
          </p:nvPr>
        </p:nvSpPr>
        <p:spPr>
          <a:xfrm>
            <a:off x="76200" y="1143000"/>
            <a:ext cx="8915400" cy="6019800"/>
          </a:xfrm>
        </p:spPr>
        <p:txBody>
          <a:bodyPr>
            <a:normAutofit fontScale="92500" lnSpcReduction="10000"/>
          </a:bodyPr>
          <a:lstStyle/>
          <a:p>
            <a:r>
              <a:rPr lang="en-US" sz="2400" dirty="0">
                <a:latin typeface="Ariel"/>
              </a:rPr>
              <a:t>2</a:t>
            </a:r>
            <a:r>
              <a:rPr lang="en-US" sz="2400" baseline="30000" dirty="0">
                <a:latin typeface="Ariel"/>
              </a:rPr>
              <a:t>nd</a:t>
            </a:r>
            <a:r>
              <a:rPr lang="en-US" sz="2400" dirty="0">
                <a:latin typeface="Ariel"/>
              </a:rPr>
              <a:t> week of TTR sessions are focused toward residency-specific topics (medicine/pediatrics/surgical/anesthesia/EM/OB)</a:t>
            </a:r>
          </a:p>
          <a:p>
            <a:pPr lvl="1"/>
            <a:r>
              <a:rPr lang="en-US" sz="2100" b="1" i="0" dirty="0">
                <a:solidFill>
                  <a:srgbClr val="000000"/>
                </a:solidFill>
                <a:effectLst/>
                <a:latin typeface="Ariel"/>
              </a:rPr>
              <a:t>Adult medicine </a:t>
            </a:r>
            <a:r>
              <a:rPr lang="en-US" sz="2100" b="0" i="0" dirty="0">
                <a:solidFill>
                  <a:srgbClr val="000000"/>
                </a:solidFill>
                <a:effectLst/>
                <a:latin typeface="Ariel"/>
              </a:rPr>
              <a:t>specialties can choose any TTR session</a:t>
            </a:r>
            <a:endParaRPr lang="en-US" sz="2100" b="0" i="0" dirty="0">
              <a:solidFill>
                <a:srgbClr val="242424"/>
              </a:solidFill>
              <a:effectLst/>
              <a:latin typeface="Ariel"/>
            </a:endParaRPr>
          </a:p>
          <a:p>
            <a:pPr lvl="1"/>
            <a:r>
              <a:rPr lang="en-US" sz="2100" b="1" i="0" dirty="0">
                <a:solidFill>
                  <a:srgbClr val="000000"/>
                </a:solidFill>
                <a:effectLst/>
                <a:latin typeface="Ariel"/>
              </a:rPr>
              <a:t>Pediatric</a:t>
            </a:r>
            <a:r>
              <a:rPr lang="en-US" sz="2100" b="0" i="0" dirty="0">
                <a:solidFill>
                  <a:srgbClr val="000000"/>
                </a:solidFill>
                <a:effectLst/>
                <a:latin typeface="Ariel"/>
              </a:rPr>
              <a:t> focused specialties should choose the TTR in Tracks: 11B (Feb) for best experience</a:t>
            </a:r>
            <a:endParaRPr lang="en-US" sz="2100" b="0" i="0" dirty="0">
              <a:solidFill>
                <a:srgbClr val="242424"/>
              </a:solidFill>
              <a:effectLst/>
              <a:latin typeface="Ariel"/>
            </a:endParaRPr>
          </a:p>
          <a:p>
            <a:pPr lvl="1"/>
            <a:r>
              <a:rPr lang="en-US" sz="2100" b="1" i="0" dirty="0">
                <a:solidFill>
                  <a:srgbClr val="000000"/>
                </a:solidFill>
                <a:effectLst/>
                <a:latin typeface="Ariel"/>
              </a:rPr>
              <a:t>Surgical specialties/anesthesia/EM</a:t>
            </a:r>
            <a:r>
              <a:rPr lang="en-US" sz="2100" b="0" i="0" dirty="0">
                <a:solidFill>
                  <a:srgbClr val="000000"/>
                </a:solidFill>
                <a:effectLst/>
                <a:latin typeface="Ariel"/>
              </a:rPr>
              <a:t> should choose the TTR in Tracks: 11C (Mar) or 12A(Apr) for best experience</a:t>
            </a:r>
          </a:p>
          <a:p>
            <a:pPr lvl="1"/>
            <a:r>
              <a:rPr lang="en-US" sz="2100" b="1" dirty="0">
                <a:solidFill>
                  <a:srgbClr val="000000"/>
                </a:solidFill>
                <a:latin typeface="Ariel"/>
              </a:rPr>
              <a:t>OB</a:t>
            </a:r>
            <a:r>
              <a:rPr lang="en-US" sz="2100" dirty="0">
                <a:solidFill>
                  <a:srgbClr val="000000"/>
                </a:solidFill>
                <a:latin typeface="Ariel"/>
              </a:rPr>
              <a:t> should choose the TTR in Track 11C (Mar)</a:t>
            </a:r>
          </a:p>
          <a:p>
            <a:pPr lvl="1"/>
            <a:r>
              <a:rPr lang="en-US" sz="2100" b="1" i="0" dirty="0">
                <a:solidFill>
                  <a:srgbClr val="000000"/>
                </a:solidFill>
                <a:effectLst/>
                <a:latin typeface="Ariel"/>
              </a:rPr>
              <a:t>FM</a:t>
            </a:r>
            <a:r>
              <a:rPr lang="en-US" sz="2100" b="0" i="0" dirty="0">
                <a:solidFill>
                  <a:srgbClr val="000000"/>
                </a:solidFill>
                <a:effectLst/>
                <a:latin typeface="Ariel"/>
              </a:rPr>
              <a:t> can decide Adult or Peds focus</a:t>
            </a:r>
          </a:p>
          <a:p>
            <a:pPr lvl="1"/>
            <a:r>
              <a:rPr lang="en-US" sz="2100" b="1" dirty="0">
                <a:solidFill>
                  <a:srgbClr val="000000"/>
                </a:solidFill>
                <a:latin typeface="Ariel"/>
              </a:rPr>
              <a:t>TY or Prelim </a:t>
            </a:r>
            <a:r>
              <a:rPr lang="en-US" sz="2100" dirty="0">
                <a:solidFill>
                  <a:srgbClr val="000000"/>
                </a:solidFill>
                <a:latin typeface="Ariel"/>
              </a:rPr>
              <a:t>year, consider Medicine or Surgery path</a:t>
            </a:r>
          </a:p>
          <a:p>
            <a:pPr marL="344487" lvl="1" indent="0">
              <a:buNone/>
            </a:pPr>
            <a:endParaRPr lang="en-US" sz="2100" b="0" i="0" dirty="0">
              <a:solidFill>
                <a:srgbClr val="000000"/>
              </a:solidFill>
              <a:effectLst/>
              <a:latin typeface="Ariel"/>
            </a:endParaRPr>
          </a:p>
          <a:p>
            <a:r>
              <a:rPr lang="en-US" sz="2400" dirty="0">
                <a:solidFill>
                  <a:srgbClr val="000000"/>
                </a:solidFill>
                <a:latin typeface="Ariel"/>
              </a:rPr>
              <a:t>Switching </a:t>
            </a:r>
            <a:r>
              <a:rPr lang="en-US" sz="2400" b="0" i="0" dirty="0">
                <a:solidFill>
                  <a:srgbClr val="000000"/>
                </a:solidFill>
                <a:effectLst/>
                <a:latin typeface="Ariel"/>
              </a:rPr>
              <a:t>sessions for TTR will be subject to availability (should not count on it)</a:t>
            </a:r>
          </a:p>
          <a:p>
            <a:r>
              <a:rPr lang="en-US" sz="2400" dirty="0">
                <a:solidFill>
                  <a:srgbClr val="000000"/>
                </a:solidFill>
                <a:latin typeface="Ariel"/>
              </a:rPr>
              <a:t>It is OK if you cannot attend your specialty-specific session, still will be high-yield, just not as customized.</a:t>
            </a:r>
            <a:endParaRPr lang="en-US" sz="2400" b="0" i="0" dirty="0">
              <a:solidFill>
                <a:srgbClr val="242424"/>
              </a:solidFill>
              <a:effectLst/>
              <a:latin typeface="Ariel"/>
            </a:endParaRPr>
          </a:p>
          <a:p>
            <a:endParaRPr lang="en-US" dirty="0"/>
          </a:p>
          <a:p>
            <a:pPr marL="0" indent="0">
              <a:buNone/>
            </a:pPr>
            <a:br>
              <a:rPr lang="en-US" dirty="0"/>
            </a:br>
            <a:endParaRPr lang="en-US" dirty="0"/>
          </a:p>
        </p:txBody>
      </p:sp>
    </p:spTree>
    <p:extLst>
      <p:ext uri="{BB962C8B-B14F-4D97-AF65-F5344CB8AC3E}">
        <p14:creationId xmlns:p14="http://schemas.microsoft.com/office/powerpoint/2010/main" val="859157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F276E0-C985-403D-1505-F1A97F763277}"/>
              </a:ext>
            </a:extLst>
          </p:cNvPr>
          <p:cNvSpPr>
            <a:spLocks noGrp="1"/>
          </p:cNvSpPr>
          <p:nvPr>
            <p:ph type="title"/>
          </p:nvPr>
        </p:nvSpPr>
        <p:spPr>
          <a:xfrm>
            <a:off x="963930" y="1050595"/>
            <a:ext cx="6056111" cy="1618489"/>
          </a:xfrm>
        </p:spPr>
        <p:txBody>
          <a:bodyPr anchor="ctr">
            <a:normAutofit/>
          </a:bodyPr>
          <a:lstStyle/>
          <a:p>
            <a:r>
              <a:rPr lang="en-US" sz="5400"/>
              <a:t>What most M3s what to know now:</a:t>
            </a:r>
          </a:p>
        </p:txBody>
      </p:sp>
      <p:sp>
        <p:nvSpPr>
          <p:cNvPr id="3" name="Content Placeholder 2">
            <a:extLst>
              <a:ext uri="{FF2B5EF4-FFF2-40B4-BE49-F238E27FC236}">
                <a16:creationId xmlns:a16="http://schemas.microsoft.com/office/drawing/2014/main" id="{B2B2D6B3-F3BD-6248-E12C-E3440A1611CB}"/>
              </a:ext>
            </a:extLst>
          </p:cNvPr>
          <p:cNvSpPr>
            <a:spLocks noGrp="1"/>
          </p:cNvSpPr>
          <p:nvPr>
            <p:ph idx="1"/>
          </p:nvPr>
        </p:nvSpPr>
        <p:spPr>
          <a:xfrm>
            <a:off x="963930" y="2969469"/>
            <a:ext cx="6056111" cy="2800395"/>
          </a:xfrm>
        </p:spPr>
        <p:txBody>
          <a:bodyPr anchor="t">
            <a:normAutofit/>
          </a:bodyPr>
          <a:lstStyle/>
          <a:p>
            <a:r>
              <a:rPr lang="en-US" sz="2100"/>
              <a:t>What is the M4 calendar</a:t>
            </a:r>
          </a:p>
          <a:p>
            <a:r>
              <a:rPr lang="en-US" sz="2100"/>
              <a:t>Track information</a:t>
            </a:r>
          </a:p>
          <a:p>
            <a:r>
              <a:rPr lang="en-US" sz="2100"/>
              <a:t>Lottery information</a:t>
            </a:r>
          </a:p>
          <a:p>
            <a:r>
              <a:rPr lang="en-US" sz="2100"/>
              <a:t>How do I organize my calendar/year</a:t>
            </a:r>
          </a:p>
          <a:p>
            <a:r>
              <a:rPr lang="en-US" sz="2100"/>
              <a:t>Electives/aways</a:t>
            </a:r>
          </a:p>
          <a:p>
            <a:r>
              <a:rPr lang="en-US" sz="2100"/>
              <a:t>When should I take Step 2</a:t>
            </a:r>
          </a:p>
          <a:p>
            <a:pPr marL="0" indent="0">
              <a:buNone/>
            </a:pPr>
            <a:endParaRPr lang="en-US" sz="2100"/>
          </a:p>
        </p:txBody>
      </p:sp>
    </p:spTree>
    <p:extLst>
      <p:ext uri="{BB962C8B-B14F-4D97-AF65-F5344CB8AC3E}">
        <p14:creationId xmlns:p14="http://schemas.microsoft.com/office/powerpoint/2010/main" val="3091978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122238"/>
            <a:ext cx="7543800" cy="1295400"/>
          </a:xfrm>
        </p:spPr>
        <p:txBody>
          <a:bodyPr>
            <a:normAutofit fontScale="90000"/>
          </a:bodyPr>
          <a:lstStyle/>
          <a:p>
            <a:pPr eaLnBrk="1" hangingPunct="1"/>
            <a:r>
              <a:rPr lang="en-US" altLang="en-US" dirty="0"/>
              <a:t>M4 year:</a:t>
            </a:r>
            <a:br>
              <a:rPr lang="en-US" altLang="en-US" dirty="0"/>
            </a:br>
            <a:r>
              <a:rPr lang="en-US" altLang="en-US" dirty="0"/>
              <a:t>Readiness for Residency</a:t>
            </a:r>
          </a:p>
        </p:txBody>
      </p:sp>
      <p:sp>
        <p:nvSpPr>
          <p:cNvPr id="80899" name="Rectangle 3"/>
          <p:cNvSpPr>
            <a:spLocks noGrp="1" noChangeArrowheads="1"/>
          </p:cNvSpPr>
          <p:nvPr>
            <p:ph type="body" idx="4294967295"/>
          </p:nvPr>
        </p:nvSpPr>
        <p:spPr>
          <a:xfrm>
            <a:off x="838200" y="1719263"/>
            <a:ext cx="7391400" cy="4411662"/>
          </a:xfrm>
        </p:spPr>
        <p:txBody>
          <a:bodyPr/>
          <a:lstStyle/>
          <a:p>
            <a:pPr eaLnBrk="1" hangingPunct="1">
              <a:lnSpc>
                <a:spcPct val="90000"/>
              </a:lnSpc>
            </a:pPr>
            <a:r>
              <a:rPr lang="en-US" altLang="en-US" sz="2800" dirty="0"/>
              <a:t>Time of </a:t>
            </a:r>
            <a:r>
              <a:rPr lang="en-US" altLang="en-US" sz="2800" b="1" dirty="0"/>
              <a:t>Formation</a:t>
            </a:r>
          </a:p>
          <a:p>
            <a:pPr eaLnBrk="1" hangingPunct="1">
              <a:lnSpc>
                <a:spcPct val="90000"/>
              </a:lnSpc>
            </a:pPr>
            <a:r>
              <a:rPr lang="en-US" altLang="en-US" sz="2800" dirty="0"/>
              <a:t>40 weeks to create a child. 40 weeks to prepare for your intern year.</a:t>
            </a:r>
          </a:p>
          <a:p>
            <a:pPr eaLnBrk="1" hangingPunct="1">
              <a:lnSpc>
                <a:spcPct val="90000"/>
              </a:lnSpc>
            </a:pPr>
            <a:r>
              <a:rPr lang="en-US" altLang="en-US" sz="2800" dirty="0"/>
              <a:t>Be thoughtful in creating your academic plan</a:t>
            </a:r>
          </a:p>
          <a:p>
            <a:pPr eaLnBrk="1" hangingPunct="1">
              <a:lnSpc>
                <a:spcPct val="90000"/>
              </a:lnSpc>
            </a:pPr>
            <a:r>
              <a:rPr lang="en-US" altLang="en-US" sz="2800" dirty="0"/>
              <a:t>~$76,073/12=$6,339 per month during M4 year</a:t>
            </a:r>
          </a:p>
          <a:p>
            <a:pPr eaLnBrk="1" hangingPunct="1">
              <a:lnSpc>
                <a:spcPct val="90000"/>
              </a:lnSpc>
            </a:pPr>
            <a:r>
              <a:rPr lang="en-US" altLang="en-US" sz="2800" dirty="0"/>
              <a:t>You are your best investment</a:t>
            </a:r>
          </a:p>
          <a:p>
            <a:pPr eaLnBrk="1" hangingPunct="1">
              <a:lnSpc>
                <a:spcPct val="90000"/>
              </a:lnSpc>
            </a:pPr>
            <a:r>
              <a:rPr lang="en-US" altLang="en-US" sz="2800" dirty="0"/>
              <a:t>Resources available to help advise</a:t>
            </a:r>
          </a:p>
        </p:txBody>
      </p:sp>
    </p:spTree>
    <p:extLst>
      <p:ext uri="{BB962C8B-B14F-4D97-AF65-F5344CB8AC3E}">
        <p14:creationId xmlns:p14="http://schemas.microsoft.com/office/powerpoint/2010/main" val="10460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0899">
                                            <p:txEl>
                                              <p:pRg st="1" end="1"/>
                                            </p:txEl>
                                          </p:spTgt>
                                        </p:tgtEl>
                                        <p:attrNameLst>
                                          <p:attrName>style.visibility</p:attrName>
                                        </p:attrNameLst>
                                      </p:cBhvr>
                                      <p:to>
                                        <p:strVal val="visible"/>
                                      </p:to>
                                    </p:set>
                                    <p:animEffect transition="in" filter="blinds(horizontal)">
                                      <p:cBhvr>
                                        <p:cTn id="7" dur="500"/>
                                        <p:tgtEl>
                                          <p:spTgt spid="80899">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0899">
                                            <p:txEl>
                                              <p:pRg st="2" end="2"/>
                                            </p:txEl>
                                          </p:spTgt>
                                        </p:tgtEl>
                                        <p:attrNameLst>
                                          <p:attrName>style.visibility</p:attrName>
                                        </p:attrNameLst>
                                      </p:cBhvr>
                                      <p:to>
                                        <p:strVal val="visible"/>
                                      </p:to>
                                    </p:set>
                                    <p:animEffect transition="in" filter="blinds(horizontal)">
                                      <p:cBhvr>
                                        <p:cTn id="10" dur="500"/>
                                        <p:tgtEl>
                                          <p:spTgt spid="80899">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0899">
                                            <p:txEl>
                                              <p:pRg st="3" end="3"/>
                                            </p:txEl>
                                          </p:spTgt>
                                        </p:tgtEl>
                                        <p:attrNameLst>
                                          <p:attrName>style.visibility</p:attrName>
                                        </p:attrNameLst>
                                      </p:cBhvr>
                                      <p:to>
                                        <p:strVal val="visible"/>
                                      </p:to>
                                    </p:set>
                                    <p:animEffect transition="in" filter="blinds(horizontal)">
                                      <p:cBhvr>
                                        <p:cTn id="13" dur="500"/>
                                        <p:tgtEl>
                                          <p:spTgt spid="80899">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0899">
                                            <p:txEl>
                                              <p:pRg st="4" end="4"/>
                                            </p:txEl>
                                          </p:spTgt>
                                        </p:tgtEl>
                                        <p:attrNameLst>
                                          <p:attrName>style.visibility</p:attrName>
                                        </p:attrNameLst>
                                      </p:cBhvr>
                                      <p:to>
                                        <p:strVal val="visible"/>
                                      </p:to>
                                    </p:set>
                                    <p:animEffect transition="in" filter="blinds(horizontal)">
                                      <p:cBhvr>
                                        <p:cTn id="16" dur="500"/>
                                        <p:tgtEl>
                                          <p:spTgt spid="80899">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80899">
                                            <p:txEl>
                                              <p:pRg st="5" end="5"/>
                                            </p:txEl>
                                          </p:spTgt>
                                        </p:tgtEl>
                                        <p:attrNameLst>
                                          <p:attrName>style.visibility</p:attrName>
                                        </p:attrNameLst>
                                      </p:cBhvr>
                                      <p:to>
                                        <p:strVal val="visible"/>
                                      </p:to>
                                    </p:set>
                                    <p:animEffect transition="in" filter="blinds(horizontal)">
                                      <p:cBhvr>
                                        <p:cTn id="19" dur="500"/>
                                        <p:tgtEl>
                                          <p:spTgt spid="808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9891" name="Rectangle 7989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2"/>
          <p:cNvSpPr>
            <a:spLocks noGrp="1" noChangeArrowheads="1"/>
          </p:cNvSpPr>
          <p:nvPr>
            <p:ph type="title" idx="4294967295"/>
          </p:nvPr>
        </p:nvSpPr>
        <p:spPr>
          <a:xfrm>
            <a:off x="628650" y="365125"/>
            <a:ext cx="7886700" cy="1325563"/>
          </a:xfrm>
        </p:spPr>
        <p:txBody>
          <a:bodyPr vert="horz" lIns="91440" tIns="45720" rIns="91440" bIns="45720" rtlCol="0" anchor="ctr">
            <a:normAutofit/>
          </a:bodyPr>
          <a:lstStyle/>
          <a:p>
            <a:r>
              <a:rPr lang="en-US" sz="4300" kern="1200">
                <a:solidFill>
                  <a:schemeClr val="tx1"/>
                </a:solidFill>
                <a:latin typeface="+mj-lt"/>
                <a:ea typeface="+mj-ea"/>
                <a:cs typeface="+mj-cs"/>
              </a:rPr>
              <a:t>Readiness for Residency: </a:t>
            </a:r>
            <a:r>
              <a:rPr lang="en-US" altLang="en-US" sz="4300" u="sng" kern="1200">
                <a:solidFill>
                  <a:schemeClr val="tx1"/>
                </a:solidFill>
                <a:latin typeface="+mj-lt"/>
                <a:ea typeface="+mj-ea"/>
                <a:cs typeface="+mj-cs"/>
              </a:rPr>
              <a:t>Electives</a:t>
            </a:r>
          </a:p>
        </p:txBody>
      </p:sp>
      <p:sp>
        <p:nvSpPr>
          <p:cNvPr id="7989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9893" name="Rectangle 3">
            <a:extLst>
              <a:ext uri="{FF2B5EF4-FFF2-40B4-BE49-F238E27FC236}">
                <a16:creationId xmlns:a16="http://schemas.microsoft.com/office/drawing/2014/main" id="{649D2F54-1713-61B7-183E-0666B70386DE}"/>
              </a:ext>
            </a:extLst>
          </p:cNvPr>
          <p:cNvGraphicFramePr/>
          <p:nvPr>
            <p:extLst>
              <p:ext uri="{D42A27DB-BD31-4B8C-83A1-F6EECF244321}">
                <p14:modId xmlns:p14="http://schemas.microsoft.com/office/powerpoint/2010/main" val="3835701925"/>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6082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9881" name="Rectangle 7988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83" name="Rectangle 7988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85" name="Rectangle 7988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87" name="Rectangle 7988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889" name="Freeform: Shape 7988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891" name="Rectangle 7989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2"/>
          <p:cNvSpPr>
            <a:spLocks noGrp="1" noChangeArrowheads="1"/>
          </p:cNvSpPr>
          <p:nvPr>
            <p:ph type="title" idx="4294967295"/>
          </p:nvPr>
        </p:nvSpPr>
        <p:spPr>
          <a:xfrm>
            <a:off x="439858" y="1683756"/>
            <a:ext cx="2336449" cy="2396359"/>
          </a:xfrm>
        </p:spPr>
        <p:txBody>
          <a:bodyPr vert="horz" lIns="91440" tIns="45720" rIns="91440" bIns="45720" rtlCol="0" anchor="b">
            <a:normAutofit fontScale="90000"/>
          </a:bodyPr>
          <a:lstStyle/>
          <a:p>
            <a:pPr algn="r"/>
            <a:r>
              <a:rPr lang="en-US" sz="3500" kern="1200" dirty="0">
                <a:solidFill>
                  <a:srgbClr val="FFFFFF"/>
                </a:solidFill>
                <a:latin typeface="+mj-lt"/>
                <a:ea typeface="+mj-ea"/>
                <a:cs typeface="+mj-cs"/>
              </a:rPr>
              <a:t>January 14- PPD3</a:t>
            </a:r>
            <a:br>
              <a:rPr lang="en-US" sz="3500" kern="1200" dirty="0">
                <a:solidFill>
                  <a:srgbClr val="FFFFFF"/>
                </a:solidFill>
                <a:latin typeface="+mj-lt"/>
                <a:ea typeface="+mj-ea"/>
                <a:cs typeface="+mj-cs"/>
              </a:rPr>
            </a:br>
            <a:r>
              <a:rPr lang="en-US" sz="3500" kern="1200" dirty="0">
                <a:solidFill>
                  <a:srgbClr val="FFFFFF"/>
                </a:solidFill>
                <a:latin typeface="+mj-lt"/>
                <a:ea typeface="+mj-ea"/>
                <a:cs typeface="+mj-cs"/>
              </a:rPr>
              <a:t>Intro to M4 Year Session# 2</a:t>
            </a:r>
            <a:endParaRPr lang="en-US" altLang="en-US" sz="3500" u="sng" kern="1200" dirty="0">
              <a:solidFill>
                <a:srgbClr val="FFFFFF"/>
              </a:solidFill>
              <a:latin typeface="+mj-lt"/>
              <a:ea typeface="+mj-ea"/>
              <a:cs typeface="+mj-cs"/>
            </a:endParaRPr>
          </a:p>
        </p:txBody>
      </p:sp>
      <p:graphicFrame>
        <p:nvGraphicFramePr>
          <p:cNvPr id="79877" name="Rectangle 3">
            <a:extLst>
              <a:ext uri="{FF2B5EF4-FFF2-40B4-BE49-F238E27FC236}">
                <a16:creationId xmlns:a16="http://schemas.microsoft.com/office/drawing/2014/main" id="{FF6C498D-3BBC-4640-0F4F-F7F6FBF9D241}"/>
              </a:ext>
            </a:extLst>
          </p:cNvPr>
          <p:cNvGraphicFramePr/>
          <p:nvPr>
            <p:extLst>
              <p:ext uri="{D42A27DB-BD31-4B8C-83A1-F6EECF244321}">
                <p14:modId xmlns:p14="http://schemas.microsoft.com/office/powerpoint/2010/main" val="1028911539"/>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0094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687480"/>
            <a:ext cx="6857999" cy="994172"/>
          </a:xfrm>
        </p:spPr>
        <p:txBody>
          <a:bodyPr>
            <a:normAutofit/>
          </a:bodyPr>
          <a:lstStyle/>
          <a:p>
            <a:pPr eaLnBrk="1" hangingPunct="1"/>
            <a:r>
              <a:rPr lang="en-US" altLang="en-US" sz="3000" dirty="0"/>
              <a:t>Extramural/Away/Audition rotations</a:t>
            </a:r>
          </a:p>
        </p:txBody>
      </p:sp>
      <p:sp>
        <p:nvSpPr>
          <p:cNvPr id="91139" name="Rectangle 3"/>
          <p:cNvSpPr>
            <a:spLocks noGrp="1" noChangeArrowheads="1"/>
          </p:cNvSpPr>
          <p:nvPr>
            <p:ph idx="1"/>
          </p:nvPr>
        </p:nvSpPr>
        <p:spPr>
          <a:xfrm>
            <a:off x="349823" y="2202868"/>
            <a:ext cx="5728326" cy="4572000"/>
          </a:xfrm>
        </p:spPr>
        <p:txBody>
          <a:bodyPr anchor="ctr">
            <a:normAutofit/>
          </a:bodyPr>
          <a:lstStyle/>
          <a:p>
            <a:pPr eaLnBrk="1" hangingPunct="1"/>
            <a:r>
              <a:rPr lang="en-US" altLang="en-US" sz="1900" dirty="0"/>
              <a:t>Up to 12 weeks permitted usually through another US med school</a:t>
            </a:r>
          </a:p>
          <a:p>
            <a:pPr eaLnBrk="1" hangingPunct="1"/>
            <a:r>
              <a:rPr lang="en-US" altLang="en-US" sz="1900" dirty="0"/>
              <a:t>VSLO= Visiting Student Learning Opportunity</a:t>
            </a:r>
          </a:p>
          <a:p>
            <a:pPr lvl="1" eaLnBrk="1" hangingPunct="1"/>
            <a:r>
              <a:rPr lang="en-US" altLang="en-US" sz="1900" dirty="0"/>
              <a:t>Web-based application platform developed by the AAMC</a:t>
            </a:r>
          </a:p>
          <a:p>
            <a:pPr lvl="1" eaLnBrk="1" hangingPunct="1"/>
            <a:r>
              <a:rPr lang="en-US" altLang="en-US" sz="1900" dirty="0"/>
              <a:t>&gt;75% of US medical schools use VSLO to process visiting student applications; the others use their own applications</a:t>
            </a:r>
          </a:p>
          <a:p>
            <a:pPr eaLnBrk="1" hangingPunct="1"/>
            <a:r>
              <a:rPr lang="en-US" altLang="en-US" sz="1900" dirty="0"/>
              <a:t>ORR will be sending you VSLO information in next few weeks</a:t>
            </a:r>
          </a:p>
          <a:p>
            <a:pPr lvl="1"/>
            <a:r>
              <a:rPr lang="en-US" altLang="en-US" sz="1900" dirty="0"/>
              <a:t>We will be presenting detailed information January 14</a:t>
            </a:r>
            <a:r>
              <a:rPr lang="en-US" altLang="en-US" sz="1900" baseline="30000" dirty="0"/>
              <a:t>th</a:t>
            </a:r>
            <a:endParaRPr lang="en-US" altLang="en-US" sz="1900" dirty="0"/>
          </a:p>
          <a:p>
            <a:pPr marL="0" indent="0" eaLnBrk="1" hangingPunct="1">
              <a:buNone/>
            </a:pPr>
            <a:endParaRPr lang="en-US" altLang="en-US" sz="1900" dirty="0"/>
          </a:p>
          <a:p>
            <a:pPr eaLnBrk="1" hangingPunct="1"/>
            <a:endParaRPr lang="en-US" altLang="en-US" sz="1900" dirty="0"/>
          </a:p>
          <a:p>
            <a:pPr eaLnBrk="1" hangingPunct="1"/>
            <a:endParaRPr lang="en-US" altLang="en-US" sz="1900" dirty="0"/>
          </a:p>
          <a:p>
            <a:pPr eaLnBrk="1" hangingPunct="1"/>
            <a:endParaRPr lang="en-US" altLang="en-US" sz="1900" dirty="0"/>
          </a:p>
        </p:txBody>
      </p:sp>
      <p:sp>
        <p:nvSpPr>
          <p:cNvPr id="91146" name="Rectangle 9114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148" name="Oval 9114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1143" name="Graphic 91142" descr="Books">
            <a:extLst>
              <a:ext uri="{FF2B5EF4-FFF2-40B4-BE49-F238E27FC236}">
                <a16:creationId xmlns:a16="http://schemas.microsoft.com/office/drawing/2014/main" id="{8793D78F-FB64-E691-A875-E82B0E3371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3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113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11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13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11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00360" name="Rectangle 10035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0362" name="Rectangle 10036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64" name="Rectangle 10036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66" name="Rectangle 10036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68" name="Rectangle 10036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370" name="Freeform: Shape 10036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372" name="Rectangle 10037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2" name="Rectangle 2"/>
          <p:cNvSpPr>
            <a:spLocks noGrp="1" noChangeArrowheads="1"/>
          </p:cNvSpPr>
          <p:nvPr>
            <p:ph type="title" idx="4294967295"/>
          </p:nvPr>
        </p:nvSpPr>
        <p:spPr>
          <a:xfrm>
            <a:off x="350041" y="586855"/>
            <a:ext cx="2401025" cy="3387497"/>
          </a:xfrm>
        </p:spPr>
        <p:txBody>
          <a:bodyPr vert="horz" lIns="91440" tIns="45720" rIns="91440" bIns="45720" rtlCol="0" anchor="b">
            <a:normAutofit/>
          </a:bodyPr>
          <a:lstStyle/>
          <a:p>
            <a:pPr algn="r"/>
            <a:r>
              <a:rPr lang="en-US" altLang="en-US" sz="3200" kern="1200" dirty="0">
                <a:solidFill>
                  <a:srgbClr val="FFFFFF"/>
                </a:solidFill>
                <a:latin typeface="+mj-lt"/>
                <a:ea typeface="+mj-ea"/>
                <a:cs typeface="+mj-cs"/>
              </a:rPr>
              <a:t>Discretionary Time (DT)- name will be changing</a:t>
            </a:r>
          </a:p>
        </p:txBody>
      </p:sp>
      <p:sp>
        <p:nvSpPr>
          <p:cNvPr id="100355" name="Rectangle 3"/>
          <p:cNvSpPr>
            <a:spLocks noGrp="1" noChangeArrowheads="1"/>
          </p:cNvSpPr>
          <p:nvPr>
            <p:ph type="body" idx="4294967295"/>
          </p:nvPr>
        </p:nvSpPr>
        <p:spPr>
          <a:xfrm>
            <a:off x="3607694" y="228600"/>
            <a:ext cx="4916510" cy="6477000"/>
          </a:xfrm>
        </p:spPr>
        <p:txBody>
          <a:bodyPr vert="horz" lIns="91440" tIns="45720" rIns="91440" bIns="45720" rtlCol="0" anchor="ctr">
            <a:normAutofit/>
          </a:bodyPr>
          <a:lstStyle/>
          <a:p>
            <a:r>
              <a:rPr lang="en-US" altLang="en-US" sz="1700" dirty="0"/>
              <a:t>Any time left over after you have met requirements for graduation can be taken as Discretionary Time</a:t>
            </a:r>
          </a:p>
          <a:p>
            <a:pPr lvl="1"/>
            <a:r>
              <a:rPr lang="en-US" altLang="en-US" sz="1700" dirty="0"/>
              <a:t>Actual amount will vary depending on student circumstance</a:t>
            </a:r>
          </a:p>
          <a:p>
            <a:pPr lvl="1"/>
            <a:r>
              <a:rPr lang="en-US" altLang="en-US" sz="1700" dirty="0"/>
              <a:t>Off-cycle students may have little to no DT available (i.e. you may have already used this up)</a:t>
            </a:r>
          </a:p>
          <a:p>
            <a:r>
              <a:rPr lang="en-US" altLang="en-US" sz="1700" dirty="0"/>
              <a:t>Can use DT as:</a:t>
            </a:r>
          </a:p>
          <a:p>
            <a:pPr lvl="1"/>
            <a:r>
              <a:rPr lang="en-US" altLang="en-US" sz="1700" dirty="0"/>
              <a:t>Time for Additional Elective Opportunities </a:t>
            </a:r>
          </a:p>
          <a:p>
            <a:pPr lvl="2"/>
            <a:r>
              <a:rPr lang="en-US" altLang="en-US" sz="1700" dirty="0"/>
              <a:t>You are allowed 12 weeks in one specialty area</a:t>
            </a:r>
          </a:p>
          <a:p>
            <a:pPr lvl="2"/>
            <a:r>
              <a:rPr lang="en-US" altLang="en-US" sz="1700" dirty="0"/>
              <a:t>You are allowed 12 weeks extramural</a:t>
            </a:r>
          </a:p>
          <a:p>
            <a:pPr lvl="1"/>
            <a:r>
              <a:rPr lang="en-US" altLang="en-US" sz="1700" dirty="0"/>
              <a:t>For USMLE Step 2 study time</a:t>
            </a:r>
          </a:p>
          <a:p>
            <a:pPr lvl="1"/>
            <a:r>
              <a:rPr lang="en-US" altLang="en-US" sz="1700" dirty="0"/>
              <a:t>Residency Interview time off</a:t>
            </a:r>
          </a:p>
          <a:p>
            <a:pPr lvl="1"/>
            <a:r>
              <a:rPr lang="en-US" altLang="en-US" sz="1700" dirty="0"/>
              <a:t>For extramural calendar adjustment (other school’s calendar doesn’t match Stritch’s)</a:t>
            </a:r>
          </a:p>
          <a:p>
            <a:pPr lvl="1"/>
            <a:r>
              <a:rPr lang="en-US" altLang="en-US" sz="1700" dirty="0"/>
              <a:t>For remediation needs</a:t>
            </a:r>
          </a:p>
          <a:p>
            <a:pPr lvl="1"/>
            <a:r>
              <a:rPr lang="en-US" altLang="en-US" sz="1700" dirty="0"/>
              <a:t>For personal needs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fade">
                                      <p:cBhvr>
                                        <p:cTn id="7" dur="1000"/>
                                        <p:tgtEl>
                                          <p:spTgt spid="100355">
                                            <p:txEl>
                                              <p:pRg st="0" end="0"/>
                                            </p:txEl>
                                          </p:spTgt>
                                        </p:tgtEl>
                                      </p:cBhvr>
                                    </p:animEffect>
                                    <p:anim calcmode="lin" valueType="num">
                                      <p:cBhvr>
                                        <p:cTn id="8" dur="1000" fill="hold"/>
                                        <p:tgtEl>
                                          <p:spTgt spid="1003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035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0355">
                                            <p:txEl>
                                              <p:pRg st="1" end="1"/>
                                            </p:txEl>
                                          </p:spTgt>
                                        </p:tgtEl>
                                        <p:attrNameLst>
                                          <p:attrName>style.visibility</p:attrName>
                                        </p:attrNameLst>
                                      </p:cBhvr>
                                      <p:to>
                                        <p:strVal val="visible"/>
                                      </p:to>
                                    </p:set>
                                    <p:animEffect transition="in" filter="fade">
                                      <p:cBhvr>
                                        <p:cTn id="12" dur="1000"/>
                                        <p:tgtEl>
                                          <p:spTgt spid="100355">
                                            <p:txEl>
                                              <p:pRg st="1" end="1"/>
                                            </p:txEl>
                                          </p:spTgt>
                                        </p:tgtEl>
                                      </p:cBhvr>
                                    </p:animEffect>
                                    <p:anim calcmode="lin" valueType="num">
                                      <p:cBhvr>
                                        <p:cTn id="13" dur="1000" fill="hold"/>
                                        <p:tgtEl>
                                          <p:spTgt spid="10035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035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0355">
                                            <p:txEl>
                                              <p:pRg st="2" end="2"/>
                                            </p:txEl>
                                          </p:spTgt>
                                        </p:tgtEl>
                                        <p:attrNameLst>
                                          <p:attrName>style.visibility</p:attrName>
                                        </p:attrNameLst>
                                      </p:cBhvr>
                                      <p:to>
                                        <p:strVal val="visible"/>
                                      </p:to>
                                    </p:set>
                                    <p:animEffect transition="in" filter="fade">
                                      <p:cBhvr>
                                        <p:cTn id="17" dur="1000"/>
                                        <p:tgtEl>
                                          <p:spTgt spid="100355">
                                            <p:txEl>
                                              <p:pRg st="2" end="2"/>
                                            </p:txEl>
                                          </p:spTgt>
                                        </p:tgtEl>
                                      </p:cBhvr>
                                    </p:animEffect>
                                    <p:anim calcmode="lin" valueType="num">
                                      <p:cBhvr>
                                        <p:cTn id="18" dur="1000" fill="hold"/>
                                        <p:tgtEl>
                                          <p:spTgt spid="10035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035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0355">
                                            <p:txEl>
                                              <p:pRg st="3" end="3"/>
                                            </p:txEl>
                                          </p:spTgt>
                                        </p:tgtEl>
                                        <p:attrNameLst>
                                          <p:attrName>style.visibility</p:attrName>
                                        </p:attrNameLst>
                                      </p:cBhvr>
                                      <p:to>
                                        <p:strVal val="visible"/>
                                      </p:to>
                                    </p:set>
                                    <p:animEffect transition="in" filter="fade">
                                      <p:cBhvr>
                                        <p:cTn id="24" dur="1000"/>
                                        <p:tgtEl>
                                          <p:spTgt spid="100355">
                                            <p:txEl>
                                              <p:pRg st="3" end="3"/>
                                            </p:txEl>
                                          </p:spTgt>
                                        </p:tgtEl>
                                      </p:cBhvr>
                                    </p:animEffect>
                                    <p:anim calcmode="lin" valueType="num">
                                      <p:cBhvr>
                                        <p:cTn id="25" dur="1000" fill="hold"/>
                                        <p:tgtEl>
                                          <p:spTgt spid="10035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00355">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0355">
                                            <p:txEl>
                                              <p:pRg st="4" end="4"/>
                                            </p:txEl>
                                          </p:spTgt>
                                        </p:tgtEl>
                                        <p:attrNameLst>
                                          <p:attrName>style.visibility</p:attrName>
                                        </p:attrNameLst>
                                      </p:cBhvr>
                                      <p:to>
                                        <p:strVal val="visible"/>
                                      </p:to>
                                    </p:set>
                                    <p:animEffect transition="in" filter="fade">
                                      <p:cBhvr>
                                        <p:cTn id="29" dur="1000"/>
                                        <p:tgtEl>
                                          <p:spTgt spid="100355">
                                            <p:txEl>
                                              <p:pRg st="4" end="4"/>
                                            </p:txEl>
                                          </p:spTgt>
                                        </p:tgtEl>
                                      </p:cBhvr>
                                    </p:animEffect>
                                    <p:anim calcmode="lin" valueType="num">
                                      <p:cBhvr>
                                        <p:cTn id="30" dur="1000" fill="hold"/>
                                        <p:tgtEl>
                                          <p:spTgt spid="10035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00355">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0355">
                                            <p:txEl>
                                              <p:pRg st="5" end="5"/>
                                            </p:txEl>
                                          </p:spTgt>
                                        </p:tgtEl>
                                        <p:attrNameLst>
                                          <p:attrName>style.visibility</p:attrName>
                                        </p:attrNameLst>
                                      </p:cBhvr>
                                      <p:to>
                                        <p:strVal val="visible"/>
                                      </p:to>
                                    </p:set>
                                    <p:animEffect transition="in" filter="fade">
                                      <p:cBhvr>
                                        <p:cTn id="34" dur="1000"/>
                                        <p:tgtEl>
                                          <p:spTgt spid="100355">
                                            <p:txEl>
                                              <p:pRg st="5" end="5"/>
                                            </p:txEl>
                                          </p:spTgt>
                                        </p:tgtEl>
                                      </p:cBhvr>
                                    </p:animEffect>
                                    <p:anim calcmode="lin" valueType="num">
                                      <p:cBhvr>
                                        <p:cTn id="35" dur="1000" fill="hold"/>
                                        <p:tgtEl>
                                          <p:spTgt spid="10035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00355">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0355">
                                            <p:txEl>
                                              <p:pRg st="6" end="6"/>
                                            </p:txEl>
                                          </p:spTgt>
                                        </p:tgtEl>
                                        <p:attrNameLst>
                                          <p:attrName>style.visibility</p:attrName>
                                        </p:attrNameLst>
                                      </p:cBhvr>
                                      <p:to>
                                        <p:strVal val="visible"/>
                                      </p:to>
                                    </p:set>
                                    <p:animEffect transition="in" filter="fade">
                                      <p:cBhvr>
                                        <p:cTn id="39" dur="1000"/>
                                        <p:tgtEl>
                                          <p:spTgt spid="100355">
                                            <p:txEl>
                                              <p:pRg st="6" end="6"/>
                                            </p:txEl>
                                          </p:spTgt>
                                        </p:tgtEl>
                                      </p:cBhvr>
                                    </p:animEffect>
                                    <p:anim calcmode="lin" valueType="num">
                                      <p:cBhvr>
                                        <p:cTn id="40" dur="1000" fill="hold"/>
                                        <p:tgtEl>
                                          <p:spTgt spid="100355">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00355">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0355">
                                            <p:txEl>
                                              <p:pRg st="7" end="7"/>
                                            </p:txEl>
                                          </p:spTgt>
                                        </p:tgtEl>
                                        <p:attrNameLst>
                                          <p:attrName>style.visibility</p:attrName>
                                        </p:attrNameLst>
                                      </p:cBhvr>
                                      <p:to>
                                        <p:strVal val="visible"/>
                                      </p:to>
                                    </p:set>
                                    <p:animEffect transition="in" filter="fade">
                                      <p:cBhvr>
                                        <p:cTn id="44" dur="1000"/>
                                        <p:tgtEl>
                                          <p:spTgt spid="100355">
                                            <p:txEl>
                                              <p:pRg st="7" end="7"/>
                                            </p:txEl>
                                          </p:spTgt>
                                        </p:tgtEl>
                                      </p:cBhvr>
                                    </p:animEffect>
                                    <p:anim calcmode="lin" valueType="num">
                                      <p:cBhvr>
                                        <p:cTn id="45" dur="1000" fill="hold"/>
                                        <p:tgtEl>
                                          <p:spTgt spid="100355">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100355">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355">
                                            <p:txEl>
                                              <p:pRg st="8" end="8"/>
                                            </p:txEl>
                                          </p:spTgt>
                                        </p:tgtEl>
                                        <p:attrNameLst>
                                          <p:attrName>style.visibility</p:attrName>
                                        </p:attrNameLst>
                                      </p:cBhvr>
                                      <p:to>
                                        <p:strVal val="visible"/>
                                      </p:to>
                                    </p:set>
                                    <p:animEffect transition="in" filter="fade">
                                      <p:cBhvr>
                                        <p:cTn id="49" dur="1000"/>
                                        <p:tgtEl>
                                          <p:spTgt spid="100355">
                                            <p:txEl>
                                              <p:pRg st="8" end="8"/>
                                            </p:txEl>
                                          </p:spTgt>
                                        </p:tgtEl>
                                      </p:cBhvr>
                                    </p:animEffect>
                                    <p:anim calcmode="lin" valueType="num">
                                      <p:cBhvr>
                                        <p:cTn id="50" dur="1000" fill="hold"/>
                                        <p:tgtEl>
                                          <p:spTgt spid="100355">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100355">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00355">
                                            <p:txEl>
                                              <p:pRg st="9" end="9"/>
                                            </p:txEl>
                                          </p:spTgt>
                                        </p:tgtEl>
                                        <p:attrNameLst>
                                          <p:attrName>style.visibility</p:attrName>
                                        </p:attrNameLst>
                                      </p:cBhvr>
                                      <p:to>
                                        <p:strVal val="visible"/>
                                      </p:to>
                                    </p:set>
                                    <p:animEffect transition="in" filter="fade">
                                      <p:cBhvr>
                                        <p:cTn id="54" dur="1000"/>
                                        <p:tgtEl>
                                          <p:spTgt spid="100355">
                                            <p:txEl>
                                              <p:pRg st="9" end="9"/>
                                            </p:txEl>
                                          </p:spTgt>
                                        </p:tgtEl>
                                      </p:cBhvr>
                                    </p:animEffect>
                                    <p:anim calcmode="lin" valueType="num">
                                      <p:cBhvr>
                                        <p:cTn id="55" dur="1000" fill="hold"/>
                                        <p:tgtEl>
                                          <p:spTgt spid="100355">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100355">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00355">
                                            <p:txEl>
                                              <p:pRg st="10" end="10"/>
                                            </p:txEl>
                                          </p:spTgt>
                                        </p:tgtEl>
                                        <p:attrNameLst>
                                          <p:attrName>style.visibility</p:attrName>
                                        </p:attrNameLst>
                                      </p:cBhvr>
                                      <p:to>
                                        <p:strVal val="visible"/>
                                      </p:to>
                                    </p:set>
                                    <p:animEffect transition="in" filter="fade">
                                      <p:cBhvr>
                                        <p:cTn id="59" dur="1000"/>
                                        <p:tgtEl>
                                          <p:spTgt spid="100355">
                                            <p:txEl>
                                              <p:pRg st="10" end="10"/>
                                            </p:txEl>
                                          </p:spTgt>
                                        </p:tgtEl>
                                      </p:cBhvr>
                                    </p:animEffect>
                                    <p:anim calcmode="lin" valueType="num">
                                      <p:cBhvr>
                                        <p:cTn id="60" dur="1000" fill="hold"/>
                                        <p:tgtEl>
                                          <p:spTgt spid="100355">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100355">
                                            <p:txEl>
                                              <p:pRg st="10" end="10"/>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00355">
                                            <p:txEl>
                                              <p:pRg st="11" end="11"/>
                                            </p:txEl>
                                          </p:spTgt>
                                        </p:tgtEl>
                                        <p:attrNameLst>
                                          <p:attrName>style.visibility</p:attrName>
                                        </p:attrNameLst>
                                      </p:cBhvr>
                                      <p:to>
                                        <p:strVal val="visible"/>
                                      </p:to>
                                    </p:set>
                                    <p:animEffect transition="in" filter="fade">
                                      <p:cBhvr>
                                        <p:cTn id="64" dur="1000"/>
                                        <p:tgtEl>
                                          <p:spTgt spid="100355">
                                            <p:txEl>
                                              <p:pRg st="11" end="11"/>
                                            </p:txEl>
                                          </p:spTgt>
                                        </p:tgtEl>
                                      </p:cBhvr>
                                    </p:animEffect>
                                    <p:anim calcmode="lin" valueType="num">
                                      <p:cBhvr>
                                        <p:cTn id="65" dur="1000" fill="hold"/>
                                        <p:tgtEl>
                                          <p:spTgt spid="100355">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10035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7" name="Rectangle 43016">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0" name="Rectangle 2"/>
          <p:cNvSpPr>
            <a:spLocks noGrp="1" noChangeArrowheads="1"/>
          </p:cNvSpPr>
          <p:nvPr>
            <p:ph type="title"/>
          </p:nvPr>
        </p:nvSpPr>
        <p:spPr>
          <a:xfrm>
            <a:off x="628650" y="459863"/>
            <a:ext cx="7886700" cy="1004594"/>
          </a:xfrm>
        </p:spPr>
        <p:txBody>
          <a:bodyPr>
            <a:normAutofit/>
          </a:bodyPr>
          <a:lstStyle/>
          <a:p>
            <a:pPr algn="ctr" eaLnBrk="1" hangingPunct="1"/>
            <a:r>
              <a:rPr lang="en-US" altLang="en-US">
                <a:solidFill>
                  <a:srgbClr val="FFFFFF"/>
                </a:solidFill>
              </a:rPr>
              <a:t>USMLE STEP 2 CK</a:t>
            </a:r>
          </a:p>
        </p:txBody>
      </p:sp>
      <p:sp>
        <p:nvSpPr>
          <p:cNvPr id="43019" name="Rectangle: Rounded Corners 43018">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3013" name="Rectangle 3">
            <a:extLst>
              <a:ext uri="{FF2B5EF4-FFF2-40B4-BE49-F238E27FC236}">
                <a16:creationId xmlns:a16="http://schemas.microsoft.com/office/drawing/2014/main" id="{B7A44B8D-096D-7A2B-C917-27E8C6F47D3B}"/>
              </a:ext>
            </a:extLst>
          </p:cNvPr>
          <p:cNvGraphicFramePr>
            <a:graphicFrameLocks noGrp="1"/>
          </p:cNvGraphicFramePr>
          <p:nvPr>
            <p:ph idx="1"/>
            <p:extLst>
              <p:ext uri="{D42A27DB-BD31-4B8C-83A1-F6EECF244321}">
                <p14:modId xmlns:p14="http://schemas.microsoft.com/office/powerpoint/2010/main" val="1351625744"/>
              </p:ext>
            </p:extLst>
          </p:nvPr>
        </p:nvGraphicFramePr>
        <p:xfrm>
          <a:off x="628650" y="1800911"/>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9147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01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CB9706-6D2A-ACB2-5146-A45BAB5039DE}"/>
              </a:ext>
            </a:extLst>
          </p:cNvPr>
          <p:cNvSpPr>
            <a:spLocks noGrp="1"/>
          </p:cNvSpPr>
          <p:nvPr>
            <p:ph type="title"/>
          </p:nvPr>
        </p:nvSpPr>
        <p:spPr>
          <a:xfrm>
            <a:off x="755175" y="1188637"/>
            <a:ext cx="2356072" cy="4480726"/>
          </a:xfrm>
        </p:spPr>
        <p:txBody>
          <a:bodyPr>
            <a:normAutofit/>
          </a:bodyPr>
          <a:lstStyle/>
          <a:p>
            <a:pPr algn="r"/>
            <a:r>
              <a:rPr lang="en-US" dirty="0"/>
              <a:t>Capstone</a:t>
            </a:r>
            <a:endParaRPr lang="en-US"/>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E9601E6-6127-B279-F74C-DB7D61BC83BB}"/>
              </a:ext>
            </a:extLst>
          </p:cNvPr>
          <p:cNvSpPr>
            <a:spLocks noGrp="1"/>
          </p:cNvSpPr>
          <p:nvPr>
            <p:ph idx="1"/>
          </p:nvPr>
        </p:nvSpPr>
        <p:spPr>
          <a:xfrm>
            <a:off x="3854196" y="838200"/>
            <a:ext cx="3596688" cy="5392957"/>
          </a:xfrm>
        </p:spPr>
        <p:txBody>
          <a:bodyPr anchor="ctr">
            <a:normAutofit/>
          </a:bodyPr>
          <a:lstStyle/>
          <a:p>
            <a:r>
              <a:rPr lang="en-US" sz="1900" dirty="0"/>
              <a:t>Capstone is a requirement of M3 year</a:t>
            </a:r>
          </a:p>
          <a:p>
            <a:r>
              <a:rPr lang="en-US" sz="1900" dirty="0"/>
              <a:t>Involves multiple acute care SP visits in Clinical Skills Center</a:t>
            </a:r>
          </a:p>
          <a:p>
            <a:r>
              <a:rPr lang="en-US" sz="1900" dirty="0"/>
              <a:t>Write up, </a:t>
            </a:r>
            <a:r>
              <a:rPr lang="en-US" sz="1900" dirty="0" err="1"/>
              <a:t>ddx</a:t>
            </a:r>
            <a:r>
              <a:rPr lang="en-US" sz="1900" dirty="0"/>
              <a:t> and plan after each visit</a:t>
            </a:r>
          </a:p>
          <a:p>
            <a:r>
              <a:rPr lang="en-US" sz="1900" dirty="0"/>
              <a:t>1:1 feedback by clinical faculty member</a:t>
            </a:r>
          </a:p>
          <a:p>
            <a:r>
              <a:rPr lang="en-US" sz="1900" dirty="0"/>
              <a:t>4 dates available in late March/early April</a:t>
            </a:r>
          </a:p>
          <a:p>
            <a:r>
              <a:rPr lang="en-US" sz="1900" dirty="0"/>
              <a:t>Off cycle students will do this exercise in fall</a:t>
            </a:r>
          </a:p>
        </p:txBody>
      </p:sp>
    </p:spTree>
    <p:extLst>
      <p:ext uri="{BB962C8B-B14F-4D97-AF65-F5344CB8AC3E}">
        <p14:creationId xmlns:p14="http://schemas.microsoft.com/office/powerpoint/2010/main" val="2742905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304800"/>
            <a:ext cx="7543800" cy="1295400"/>
          </a:xfrm>
        </p:spPr>
        <p:txBody>
          <a:bodyPr/>
          <a:lstStyle/>
          <a:p>
            <a:pPr eaLnBrk="1" hangingPunct="1"/>
            <a:r>
              <a:rPr lang="en-US" dirty="0"/>
              <a:t>What to do now:</a:t>
            </a:r>
            <a:endParaRPr lang="en-US" altLang="en-US" u="sng" dirty="0"/>
          </a:p>
        </p:txBody>
      </p:sp>
      <p:sp>
        <p:nvSpPr>
          <p:cNvPr id="79875" name="Rectangle 3"/>
          <p:cNvSpPr>
            <a:spLocks noGrp="1" noChangeArrowheads="1"/>
          </p:cNvSpPr>
          <p:nvPr>
            <p:ph type="body" idx="4294967295"/>
          </p:nvPr>
        </p:nvSpPr>
        <p:spPr>
          <a:xfrm>
            <a:off x="0" y="914400"/>
            <a:ext cx="8763000" cy="5791200"/>
          </a:xfrm>
        </p:spPr>
        <p:txBody>
          <a:bodyPr>
            <a:normAutofit/>
          </a:bodyPr>
          <a:lstStyle/>
          <a:p>
            <a:pPr eaLnBrk="1" hangingPunct="1"/>
            <a:r>
              <a:rPr lang="en-US" altLang="en-US" sz="2800" dirty="0"/>
              <a:t>Look through the track calendar</a:t>
            </a:r>
          </a:p>
          <a:p>
            <a:pPr eaLnBrk="1" hangingPunct="1"/>
            <a:r>
              <a:rPr lang="en-US" altLang="en-US" sz="2800" dirty="0"/>
              <a:t>Think about any special circumstance you may have</a:t>
            </a:r>
          </a:p>
          <a:p>
            <a:pPr lvl="1" eaLnBrk="1" hangingPunct="1"/>
            <a:r>
              <a:rPr lang="en-US" altLang="en-US" sz="2400" dirty="0"/>
              <a:t>Do you have to repeat or make up a clerkship and intend to graduate on time?</a:t>
            </a:r>
          </a:p>
          <a:p>
            <a:pPr lvl="2" eaLnBrk="1" hangingPunct="1"/>
            <a:r>
              <a:rPr lang="en-US" altLang="en-US" sz="2100" dirty="0"/>
              <a:t>Then Tracks with “E” in the beginning is what you will need</a:t>
            </a:r>
          </a:p>
          <a:p>
            <a:pPr lvl="1" eaLnBrk="1" hangingPunct="1"/>
            <a:r>
              <a:rPr lang="en-US" altLang="en-US" sz="2400" dirty="0"/>
              <a:t>Are you going into EM? You will want tracks with EM in June/July</a:t>
            </a:r>
          </a:p>
          <a:p>
            <a:pPr lvl="2" eaLnBrk="1" hangingPunct="1"/>
            <a:r>
              <a:rPr lang="en-US" altLang="en-US" sz="2400" dirty="0"/>
              <a:t>Home rotation before away</a:t>
            </a:r>
          </a:p>
          <a:p>
            <a:pPr lvl="2" eaLnBrk="1" hangingPunct="1"/>
            <a:r>
              <a:rPr lang="en-US" altLang="en-US" sz="2400" dirty="0"/>
              <a:t>EM not offered in May, if you don’t get your preferred track, switches happen</a:t>
            </a:r>
          </a:p>
          <a:p>
            <a:pPr eaLnBrk="1" hangingPunct="1"/>
            <a:r>
              <a:rPr lang="en-US" altLang="en-US" sz="2800" dirty="0"/>
              <a:t>When are you going to take Step 2?</a:t>
            </a:r>
          </a:p>
          <a:p>
            <a:pPr lvl="1" eaLnBrk="1" hangingPunct="1"/>
            <a:r>
              <a:rPr lang="en-US" altLang="en-US" sz="2400" dirty="0"/>
              <a:t>Ideally post a score before ERAS/Residency apps</a:t>
            </a:r>
          </a:p>
          <a:p>
            <a:pPr lvl="2" eaLnBrk="1" hangingPunct="1"/>
            <a:r>
              <a:rPr lang="en-US" altLang="en-US" sz="2400" dirty="0"/>
              <a:t>Last week in September is usual date of app release</a:t>
            </a:r>
          </a:p>
          <a:p>
            <a:pPr marL="693737" lvl="2" indent="0" eaLnBrk="1" hangingPunct="1">
              <a:buNone/>
            </a:pPr>
            <a:endParaRPr lang="en-US" altLang="en-US" sz="2500" dirty="0"/>
          </a:p>
        </p:txBody>
      </p:sp>
    </p:spTree>
    <p:extLst>
      <p:ext uri="{BB962C8B-B14F-4D97-AF65-F5344CB8AC3E}">
        <p14:creationId xmlns:p14="http://schemas.microsoft.com/office/powerpoint/2010/main" val="928079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122238"/>
            <a:ext cx="7543800" cy="1295400"/>
          </a:xfrm>
        </p:spPr>
        <p:txBody>
          <a:bodyPr/>
          <a:lstStyle/>
          <a:p>
            <a:pPr eaLnBrk="1" hangingPunct="1"/>
            <a:r>
              <a:rPr lang="en-US" dirty="0"/>
              <a:t>What else to do now:</a:t>
            </a:r>
            <a:endParaRPr lang="en-US" altLang="en-US" u="sng" dirty="0"/>
          </a:p>
        </p:txBody>
      </p:sp>
      <p:sp>
        <p:nvSpPr>
          <p:cNvPr id="79875" name="Rectangle 3"/>
          <p:cNvSpPr>
            <a:spLocks noGrp="1" noChangeArrowheads="1"/>
          </p:cNvSpPr>
          <p:nvPr>
            <p:ph type="body" idx="4294967295"/>
          </p:nvPr>
        </p:nvSpPr>
        <p:spPr>
          <a:xfrm>
            <a:off x="0" y="1417638"/>
            <a:ext cx="8229600" cy="5516562"/>
          </a:xfrm>
        </p:spPr>
        <p:txBody>
          <a:bodyPr>
            <a:normAutofit/>
          </a:bodyPr>
          <a:lstStyle/>
          <a:p>
            <a:pPr eaLnBrk="1" hangingPunct="1"/>
            <a:r>
              <a:rPr lang="en-US" altLang="en-US" sz="3200" dirty="0"/>
              <a:t>Meet with your Career Advisor about any specific/recommended needs for your specialty</a:t>
            </a:r>
          </a:p>
          <a:p>
            <a:pPr lvl="1" eaLnBrk="1" hangingPunct="1"/>
            <a:r>
              <a:rPr lang="en-US" altLang="en-US" sz="2400" dirty="0"/>
              <a:t>How many away rotations required, when to do them</a:t>
            </a:r>
          </a:p>
          <a:p>
            <a:pPr lvl="1" eaLnBrk="1" hangingPunct="1"/>
            <a:r>
              <a:rPr lang="en-US" altLang="en-US" sz="2400" dirty="0"/>
              <a:t>Do you need a home rotation before an away?</a:t>
            </a:r>
          </a:p>
          <a:p>
            <a:pPr lvl="1" eaLnBrk="1" hangingPunct="1"/>
            <a:r>
              <a:rPr lang="en-US" altLang="en-US" sz="2400" dirty="0"/>
              <a:t>Your advising requirement has 2 formal meetings needed this year: 1</a:t>
            </a:r>
            <a:r>
              <a:rPr lang="en-US" altLang="en-US" sz="2400" baseline="30000" dirty="0"/>
              <a:t>st</a:t>
            </a:r>
            <a:r>
              <a:rPr lang="en-US" altLang="en-US" sz="2400" dirty="0"/>
              <a:t> and 2</a:t>
            </a:r>
            <a:r>
              <a:rPr lang="en-US" altLang="en-US" sz="2400" baseline="30000" dirty="0"/>
              <a:t>nd</a:t>
            </a:r>
            <a:r>
              <a:rPr lang="en-US" altLang="en-US" sz="2400" dirty="0"/>
              <a:t> semester. See Sakai.</a:t>
            </a:r>
          </a:p>
          <a:p>
            <a:pPr marL="344487" lvl="1" indent="0" eaLnBrk="1" hangingPunct="1">
              <a:buNone/>
            </a:pPr>
            <a:endParaRPr lang="en-US" altLang="en-US" sz="2400" dirty="0"/>
          </a:p>
          <a:p>
            <a:pPr eaLnBrk="1" hangingPunct="1"/>
            <a:r>
              <a:rPr lang="en-US" altLang="en-US" sz="2800" dirty="0"/>
              <a:t>When does your specialty interview typically?</a:t>
            </a:r>
          </a:p>
          <a:p>
            <a:pPr lvl="1" eaLnBrk="1" hangingPunct="1"/>
            <a:r>
              <a:rPr lang="en-US" altLang="en-US" sz="2400" dirty="0"/>
              <a:t>Avoid required rotations during that time</a:t>
            </a:r>
          </a:p>
          <a:p>
            <a:pPr lvl="2" eaLnBrk="1" hangingPunct="1"/>
            <a:r>
              <a:rPr lang="en-US" altLang="en-US" sz="2100" dirty="0"/>
              <a:t>PCM4 is designed to allow interviews</a:t>
            </a:r>
          </a:p>
          <a:p>
            <a:pPr lvl="2" eaLnBrk="1" hangingPunct="1"/>
            <a:r>
              <a:rPr lang="en-US" altLang="en-US" sz="2100" dirty="0"/>
              <a:t>You can take DT during an “E” slot on track</a:t>
            </a:r>
          </a:p>
        </p:txBody>
      </p:sp>
    </p:spTree>
    <p:extLst>
      <p:ext uri="{BB962C8B-B14F-4D97-AF65-F5344CB8AC3E}">
        <p14:creationId xmlns:p14="http://schemas.microsoft.com/office/powerpoint/2010/main" val="1512925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a:extLst>
            <a:ext uri="{FF2B5EF4-FFF2-40B4-BE49-F238E27FC236}">
              <a16:creationId xmlns:a16="http://schemas.microsoft.com/office/drawing/2014/main" id="{40365704-F3EE-E0CC-BDAD-C89FE97E4CBA}"/>
            </a:ext>
          </a:extLst>
        </p:cNvPr>
        <p:cNvGrpSpPr/>
        <p:nvPr/>
      </p:nvGrpSpPr>
      <p:grpSpPr>
        <a:xfrm>
          <a:off x="0" y="0"/>
          <a:ext cx="0" cy="0"/>
          <a:chOff x="0" y="0"/>
          <a:chExt cx="0" cy="0"/>
        </a:xfrm>
      </p:grpSpPr>
      <p:sp useBgFill="1">
        <p:nvSpPr>
          <p:cNvPr id="79881" name="Rectangle 7988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83" name="Freeform: Shape 79882">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01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885" name="Right Triangle 7988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887" name="Rectangle 7988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2">
            <a:extLst>
              <a:ext uri="{FF2B5EF4-FFF2-40B4-BE49-F238E27FC236}">
                <a16:creationId xmlns:a16="http://schemas.microsoft.com/office/drawing/2014/main" id="{4AA1A3B6-8BF2-5222-835E-529330D9F1C1}"/>
              </a:ext>
            </a:extLst>
          </p:cNvPr>
          <p:cNvSpPr>
            <a:spLocks noGrp="1" noChangeArrowheads="1"/>
          </p:cNvSpPr>
          <p:nvPr>
            <p:ph type="title" idx="4294967295"/>
          </p:nvPr>
        </p:nvSpPr>
        <p:spPr>
          <a:xfrm>
            <a:off x="755175" y="1188637"/>
            <a:ext cx="2292825" cy="4480726"/>
          </a:xfrm>
        </p:spPr>
        <p:txBody>
          <a:bodyPr vert="horz" lIns="91440" tIns="45720" rIns="91440" bIns="45720" rtlCol="0" anchor="ctr">
            <a:normAutofit/>
          </a:bodyPr>
          <a:lstStyle/>
          <a:p>
            <a:pPr algn="r"/>
            <a:r>
              <a:rPr lang="en-US" kern="1200">
                <a:solidFill>
                  <a:schemeClr val="tx1"/>
                </a:solidFill>
                <a:latin typeface="+mj-lt"/>
                <a:ea typeface="+mj-ea"/>
                <a:cs typeface="+mj-cs"/>
              </a:rPr>
              <a:t>Off Cycle Students or Jan 2028 Grads:</a:t>
            </a:r>
            <a:endParaRPr lang="en-US" altLang="en-US" u="sng" kern="1200">
              <a:solidFill>
                <a:schemeClr val="tx1"/>
              </a:solidFill>
              <a:latin typeface="+mj-lt"/>
              <a:ea typeface="+mj-ea"/>
              <a:cs typeface="+mj-cs"/>
            </a:endParaRPr>
          </a:p>
        </p:txBody>
      </p:sp>
      <p:cxnSp>
        <p:nvCxnSpPr>
          <p:cNvPr id="79889" name="Straight Connector 79888">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9877" name="Rectangle 3">
            <a:extLst>
              <a:ext uri="{FF2B5EF4-FFF2-40B4-BE49-F238E27FC236}">
                <a16:creationId xmlns:a16="http://schemas.microsoft.com/office/drawing/2014/main" id="{41952A6A-CF85-3ED8-9A56-B62789375410}"/>
              </a:ext>
            </a:extLst>
          </p:cNvPr>
          <p:cNvGraphicFramePr/>
          <p:nvPr>
            <p:extLst>
              <p:ext uri="{D42A27DB-BD31-4B8C-83A1-F6EECF244321}">
                <p14:modId xmlns:p14="http://schemas.microsoft.com/office/powerpoint/2010/main" val="1011770371"/>
              </p:ext>
            </p:extLst>
          </p:nvPr>
        </p:nvGraphicFramePr>
        <p:xfrm>
          <a:off x="3878083" y="1188637"/>
          <a:ext cx="3585312" cy="4480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5057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4" name="Rectangle 4103">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6" name="Right Triangle 410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8" name="Rectangle 410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p:cNvSpPr>
            <a:spLocks noGrp="1" noChangeArrowheads="1"/>
          </p:cNvSpPr>
          <p:nvPr>
            <p:ph type="title"/>
          </p:nvPr>
        </p:nvSpPr>
        <p:spPr>
          <a:xfrm>
            <a:off x="806825" y="1188637"/>
            <a:ext cx="2241175" cy="4480726"/>
          </a:xfrm>
        </p:spPr>
        <p:txBody>
          <a:bodyPr>
            <a:normAutofit/>
          </a:bodyPr>
          <a:lstStyle/>
          <a:p>
            <a:pPr algn="r" eaLnBrk="1" hangingPunct="1"/>
            <a:r>
              <a:rPr lang="en-US" altLang="en-US" sz="5300"/>
              <a:t>Today’s Agenda</a:t>
            </a:r>
          </a:p>
        </p:txBody>
      </p:sp>
      <p:cxnSp>
        <p:nvCxnSpPr>
          <p:cNvPr id="4110" name="Straight Connector 410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099" name="Rectangle 3"/>
          <p:cNvSpPr>
            <a:spLocks noGrp="1" noChangeArrowheads="1"/>
          </p:cNvSpPr>
          <p:nvPr>
            <p:ph idx="1"/>
          </p:nvPr>
        </p:nvSpPr>
        <p:spPr>
          <a:xfrm>
            <a:off x="3941444" y="1188637"/>
            <a:ext cx="3907151" cy="4480726"/>
          </a:xfrm>
        </p:spPr>
        <p:txBody>
          <a:bodyPr anchor="ctr">
            <a:normAutofit/>
          </a:bodyPr>
          <a:lstStyle/>
          <a:p>
            <a:pPr eaLnBrk="1" hangingPunct="1"/>
            <a:r>
              <a:rPr lang="en-US" altLang="en-US" sz="2000" dirty="0"/>
              <a:t>Fourth Year Academic Overview</a:t>
            </a:r>
          </a:p>
          <a:p>
            <a:pPr eaLnBrk="1" hangingPunct="1"/>
            <a:r>
              <a:rPr lang="en-US" altLang="en-US" sz="2000" dirty="0"/>
              <a:t>Clerkship Track System and Calendar</a:t>
            </a:r>
          </a:p>
          <a:p>
            <a:pPr eaLnBrk="1" hangingPunct="1"/>
            <a:r>
              <a:rPr lang="en-US" altLang="en-US" sz="2000" dirty="0"/>
              <a:t>Required clerkships</a:t>
            </a:r>
          </a:p>
          <a:p>
            <a:pPr eaLnBrk="1" hangingPunct="1"/>
            <a:r>
              <a:rPr lang="en-US" altLang="en-US" sz="2000" dirty="0"/>
              <a:t>Elective requirements</a:t>
            </a:r>
          </a:p>
          <a:p>
            <a:pPr eaLnBrk="1" hangingPunct="1"/>
            <a:r>
              <a:rPr lang="en-US" altLang="en-US" sz="2000" dirty="0"/>
              <a:t>VSLO registration</a:t>
            </a:r>
          </a:p>
          <a:p>
            <a:pPr eaLnBrk="1" hangingPunct="1"/>
            <a:r>
              <a:rPr lang="en-US" altLang="en-US" sz="2000" dirty="0"/>
              <a:t>USMLE Step 2 requirements &amp; timing</a:t>
            </a:r>
          </a:p>
          <a:p>
            <a:pPr eaLnBrk="1" hangingPunct="1"/>
            <a:r>
              <a:rPr lang="en-US" altLang="en-US" sz="2000" dirty="0"/>
              <a:t>Lottery Process</a:t>
            </a:r>
          </a:p>
          <a:p>
            <a:pPr eaLnBrk="1" hangingPunct="1"/>
            <a:r>
              <a:rPr lang="en-US" altLang="en-US" sz="2000" dirty="0"/>
              <a:t>Residency Planning: Future Meetings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2AF10-89A1-84AD-E645-7E96E7CA5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305E23-9E7A-1E3F-7EA6-4A2D3A59078F}"/>
              </a:ext>
            </a:extLst>
          </p:cNvPr>
          <p:cNvSpPr>
            <a:spLocks noGrp="1"/>
          </p:cNvSpPr>
          <p:nvPr>
            <p:ph type="title"/>
          </p:nvPr>
        </p:nvSpPr>
        <p:spPr>
          <a:xfrm>
            <a:off x="533400" y="152400"/>
            <a:ext cx="7886700" cy="1325563"/>
          </a:xfrm>
        </p:spPr>
        <p:txBody>
          <a:bodyPr/>
          <a:lstStyle/>
          <a:p>
            <a:pPr algn="ctr"/>
            <a:r>
              <a:rPr lang="en-US" b="1" dirty="0"/>
              <a:t>M4 Clerkship Track System </a:t>
            </a:r>
            <a:br>
              <a:rPr lang="en-US" b="1" dirty="0"/>
            </a:br>
            <a:r>
              <a:rPr lang="en-US" b="1" dirty="0"/>
              <a:t> Class of 2027</a:t>
            </a:r>
          </a:p>
        </p:txBody>
      </p:sp>
      <p:pic>
        <p:nvPicPr>
          <p:cNvPr id="4" name="Picture 3">
            <a:extLst>
              <a:ext uri="{FF2B5EF4-FFF2-40B4-BE49-F238E27FC236}">
                <a16:creationId xmlns:a16="http://schemas.microsoft.com/office/drawing/2014/main" id="{017CF492-743B-6C1E-61A5-4385A95C01BE}"/>
              </a:ext>
            </a:extLst>
          </p:cNvPr>
          <p:cNvPicPr>
            <a:picLocks noChangeAspect="1"/>
          </p:cNvPicPr>
          <p:nvPr/>
        </p:nvPicPr>
        <p:blipFill>
          <a:blip r:embed="rId3"/>
          <a:stretch>
            <a:fillRect/>
          </a:stretch>
        </p:blipFill>
        <p:spPr>
          <a:xfrm>
            <a:off x="0" y="1417638"/>
            <a:ext cx="9144000" cy="5095301"/>
          </a:xfrm>
          <a:prstGeom prst="rect">
            <a:avLst/>
          </a:prstGeom>
        </p:spPr>
      </p:pic>
    </p:spTree>
    <p:extLst>
      <p:ext uri="{BB962C8B-B14F-4D97-AF65-F5344CB8AC3E}">
        <p14:creationId xmlns:p14="http://schemas.microsoft.com/office/powerpoint/2010/main" val="2972875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181C1-BA29-4382-BE03-1E465D9E2F9B}"/>
              </a:ext>
            </a:extLst>
          </p:cNvPr>
          <p:cNvSpPr>
            <a:spLocks noGrp="1"/>
          </p:cNvSpPr>
          <p:nvPr>
            <p:ph type="title"/>
          </p:nvPr>
        </p:nvSpPr>
        <p:spPr>
          <a:xfrm>
            <a:off x="416114" y="381000"/>
            <a:ext cx="7543800" cy="715962"/>
          </a:xfrm>
        </p:spPr>
        <p:txBody>
          <a:bodyPr>
            <a:normAutofit/>
          </a:bodyPr>
          <a:lstStyle/>
          <a:p>
            <a:r>
              <a:rPr lang="en-US" dirty="0"/>
              <a:t>FAQ:</a:t>
            </a:r>
          </a:p>
        </p:txBody>
      </p:sp>
      <p:sp>
        <p:nvSpPr>
          <p:cNvPr id="3" name="Content Placeholder 2">
            <a:extLst>
              <a:ext uri="{FF2B5EF4-FFF2-40B4-BE49-F238E27FC236}">
                <a16:creationId xmlns:a16="http://schemas.microsoft.com/office/drawing/2014/main" id="{1620C2D2-B23C-B173-C100-54098B846271}"/>
              </a:ext>
            </a:extLst>
          </p:cNvPr>
          <p:cNvSpPr>
            <a:spLocks noGrp="1"/>
          </p:cNvSpPr>
          <p:nvPr>
            <p:ph idx="1"/>
          </p:nvPr>
        </p:nvSpPr>
        <p:spPr>
          <a:xfrm>
            <a:off x="450273" y="1524000"/>
            <a:ext cx="8229600" cy="5105399"/>
          </a:xfrm>
        </p:spPr>
        <p:txBody>
          <a:bodyPr>
            <a:normAutofit/>
          </a:bodyPr>
          <a:lstStyle/>
          <a:p>
            <a:r>
              <a:rPr lang="en-US" sz="2400" dirty="0"/>
              <a:t>If you still have to sit for Step 1:</a:t>
            </a:r>
          </a:p>
          <a:p>
            <a:pPr lvl="1"/>
            <a:r>
              <a:rPr lang="en-US" sz="2000" dirty="0"/>
              <a:t> Still participate in Lottery, but if you are significantly off-cycle or do not pass- you will be given a custom track based on availability.</a:t>
            </a:r>
          </a:p>
          <a:p>
            <a:pPr lvl="1"/>
            <a:r>
              <a:rPr lang="en-US" sz="2000" dirty="0"/>
              <a:t>Deans Mendez and Zarco will be in touch</a:t>
            </a:r>
          </a:p>
          <a:p>
            <a:r>
              <a:rPr lang="en-US" sz="2400" dirty="0"/>
              <a:t>Switching req rotations can happen, but don’t base a decision on it.</a:t>
            </a:r>
          </a:p>
          <a:p>
            <a:r>
              <a:rPr lang="en-US" sz="2400" dirty="0"/>
              <a:t>PCM 4 can be taken in Nov or Dec</a:t>
            </a:r>
          </a:p>
          <a:p>
            <a:pPr lvl="1"/>
            <a:r>
              <a:rPr lang="en-US" sz="2000" dirty="0"/>
              <a:t>Switching OK if opposite month has “E”</a:t>
            </a:r>
          </a:p>
          <a:p>
            <a:r>
              <a:rPr lang="en-US" sz="2400" dirty="0"/>
              <a:t>Only 3 tracks have a required rotation in November. </a:t>
            </a:r>
          </a:p>
          <a:p>
            <a:pPr lvl="1"/>
            <a:r>
              <a:rPr lang="en-US" sz="2000" dirty="0"/>
              <a:t>If your specialty interviews ONLY in November, you should NOT choose that track.</a:t>
            </a:r>
          </a:p>
          <a:p>
            <a:r>
              <a:rPr lang="en-US" sz="2400" dirty="0"/>
              <a:t>Try to choose a track that has your specialty for TTR (ideal but not required)</a:t>
            </a:r>
          </a:p>
        </p:txBody>
      </p:sp>
    </p:spTree>
    <p:extLst>
      <p:ext uri="{BB962C8B-B14F-4D97-AF65-F5344CB8AC3E}">
        <p14:creationId xmlns:p14="http://schemas.microsoft.com/office/powerpoint/2010/main" val="64486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81000"/>
            <a:ext cx="7543800" cy="1371600"/>
          </a:xfrm>
        </p:spPr>
        <p:txBody>
          <a:bodyPr/>
          <a:lstStyle/>
          <a:p>
            <a:pPr eaLnBrk="1" hangingPunct="1"/>
            <a:r>
              <a:rPr lang="en-US" altLang="en-US" dirty="0"/>
              <a:t>Upcoming weeks: </a:t>
            </a:r>
            <a:br>
              <a:rPr lang="en-US" altLang="en-US" dirty="0"/>
            </a:br>
            <a:r>
              <a:rPr lang="en-US" altLang="en-US" dirty="0"/>
              <a:t>Handout emailed by ORR</a:t>
            </a:r>
          </a:p>
        </p:txBody>
      </p:sp>
      <p:sp>
        <p:nvSpPr>
          <p:cNvPr id="6147" name="Rectangle 3"/>
          <p:cNvSpPr>
            <a:spLocks noGrp="1" noChangeArrowheads="1"/>
          </p:cNvSpPr>
          <p:nvPr>
            <p:ph idx="1"/>
          </p:nvPr>
        </p:nvSpPr>
        <p:spPr>
          <a:xfrm>
            <a:off x="457200" y="1981200"/>
            <a:ext cx="8229600" cy="4495800"/>
          </a:xfrm>
        </p:spPr>
        <p:txBody>
          <a:bodyPr>
            <a:normAutofit/>
          </a:bodyPr>
          <a:lstStyle/>
          <a:p>
            <a:pPr eaLnBrk="1" hangingPunct="1">
              <a:lnSpc>
                <a:spcPct val="80000"/>
              </a:lnSpc>
            </a:pPr>
            <a:r>
              <a:rPr lang="en-US" altLang="en-US" sz="2600" dirty="0"/>
              <a:t>Clerkship Track System and its Policies</a:t>
            </a:r>
          </a:p>
          <a:p>
            <a:pPr marL="0" indent="0" eaLnBrk="1" hangingPunct="1">
              <a:lnSpc>
                <a:spcPct val="80000"/>
              </a:lnSpc>
              <a:buNone/>
            </a:pPr>
            <a:endParaRPr lang="en-US" altLang="en-US" sz="2600" dirty="0"/>
          </a:p>
          <a:p>
            <a:pPr eaLnBrk="1" hangingPunct="1">
              <a:lnSpc>
                <a:spcPct val="80000"/>
              </a:lnSpc>
            </a:pPr>
            <a:r>
              <a:rPr lang="en-US" altLang="en-US" sz="2600" dirty="0"/>
              <a:t>Information about computer generated Lottery Numbers</a:t>
            </a:r>
          </a:p>
          <a:p>
            <a:pPr marL="0" indent="0" eaLnBrk="1" hangingPunct="1">
              <a:lnSpc>
                <a:spcPct val="80000"/>
              </a:lnSpc>
              <a:buNone/>
            </a:pPr>
            <a:endParaRPr lang="en-US" altLang="en-US" sz="2600" dirty="0"/>
          </a:p>
          <a:p>
            <a:pPr eaLnBrk="1" hangingPunct="1">
              <a:lnSpc>
                <a:spcPct val="80000"/>
              </a:lnSpc>
            </a:pPr>
            <a:r>
              <a:rPr lang="en-US" altLang="en-US" sz="2600" dirty="0"/>
              <a:t>Information about Fourth Year Calendar</a:t>
            </a:r>
          </a:p>
          <a:p>
            <a:pPr eaLnBrk="1" hangingPunct="1">
              <a:lnSpc>
                <a:spcPct val="80000"/>
              </a:lnSpc>
            </a:pPr>
            <a:endParaRPr lang="en-US" altLang="en-US" sz="2600" dirty="0"/>
          </a:p>
          <a:p>
            <a:pPr eaLnBrk="1" hangingPunct="1">
              <a:lnSpc>
                <a:spcPct val="80000"/>
              </a:lnSpc>
            </a:pPr>
            <a:r>
              <a:rPr lang="en-US" altLang="en-US" sz="2600" dirty="0"/>
              <a:t>VSLO information</a:t>
            </a:r>
          </a:p>
          <a:p>
            <a:pPr marL="0" indent="0" eaLnBrk="1" hangingPunct="1">
              <a:lnSpc>
                <a:spcPct val="80000"/>
              </a:lnSpc>
              <a:buNone/>
            </a:pPr>
            <a:endParaRPr lang="en-US" altLang="en-US" sz="2600" dirty="0"/>
          </a:p>
          <a:p>
            <a:pPr eaLnBrk="1" hangingPunct="1">
              <a:lnSpc>
                <a:spcPct val="80000"/>
              </a:lnSpc>
            </a:pPr>
            <a:r>
              <a:rPr lang="en-US" altLang="en-US" sz="2600" dirty="0"/>
              <a:t>Timeline for Elective Registration Calendar </a:t>
            </a:r>
          </a:p>
          <a:p>
            <a:pPr lvl="1">
              <a:lnSpc>
                <a:spcPct val="80000"/>
              </a:lnSpc>
            </a:pPr>
            <a:r>
              <a:rPr lang="en-US" altLang="en-US" sz="2200" dirty="0"/>
              <a:t>FYI: May electives start registering in February!</a:t>
            </a:r>
          </a:p>
          <a:p>
            <a:pPr marL="0" indent="0" eaLnBrk="1" hangingPunct="1">
              <a:lnSpc>
                <a:spcPct val="80000"/>
              </a:lnSpc>
              <a:buNone/>
            </a:pPr>
            <a:endParaRPr lang="en-US" altLang="en-US" sz="2600" dirty="0"/>
          </a:p>
          <a:p>
            <a:pPr marL="0" indent="0" eaLnBrk="1" hangingPunct="1">
              <a:lnSpc>
                <a:spcPct val="80000"/>
              </a:lnSpc>
              <a:buNone/>
            </a:pPr>
            <a:endParaRPr lang="en-US" altLang="en-US" sz="2600" dirty="0"/>
          </a:p>
        </p:txBody>
      </p:sp>
    </p:spTree>
    <p:extLst>
      <p:ext uri="{BB962C8B-B14F-4D97-AF65-F5344CB8AC3E}">
        <p14:creationId xmlns:p14="http://schemas.microsoft.com/office/powerpoint/2010/main" val="3854587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76E0-C985-403D-1505-F1A97F763277}"/>
              </a:ext>
            </a:extLst>
          </p:cNvPr>
          <p:cNvSpPr>
            <a:spLocks noGrp="1"/>
          </p:cNvSpPr>
          <p:nvPr>
            <p:ph type="title"/>
          </p:nvPr>
        </p:nvSpPr>
        <p:spPr/>
        <p:txBody>
          <a:bodyPr/>
          <a:lstStyle/>
          <a:p>
            <a:r>
              <a:rPr lang="en-US" dirty="0"/>
              <a:t>“Intro to M4 year Series” </a:t>
            </a:r>
            <a:br>
              <a:rPr lang="en-US" dirty="0"/>
            </a:br>
            <a:r>
              <a:rPr lang="en-US" dirty="0"/>
              <a:t>Future Sessions:</a:t>
            </a:r>
          </a:p>
        </p:txBody>
      </p:sp>
      <p:sp>
        <p:nvSpPr>
          <p:cNvPr id="3" name="Content Placeholder 2">
            <a:extLst>
              <a:ext uri="{FF2B5EF4-FFF2-40B4-BE49-F238E27FC236}">
                <a16:creationId xmlns:a16="http://schemas.microsoft.com/office/drawing/2014/main" id="{B2B2D6B3-F3BD-6248-E12C-E3440A1611CB}"/>
              </a:ext>
            </a:extLst>
          </p:cNvPr>
          <p:cNvSpPr>
            <a:spLocks noGrp="1"/>
          </p:cNvSpPr>
          <p:nvPr>
            <p:ph idx="1"/>
          </p:nvPr>
        </p:nvSpPr>
        <p:spPr>
          <a:xfrm>
            <a:off x="457200" y="1719262"/>
            <a:ext cx="8229600" cy="4986338"/>
          </a:xfrm>
        </p:spPr>
        <p:txBody>
          <a:bodyPr>
            <a:normAutofit/>
          </a:bodyPr>
          <a:lstStyle/>
          <a:p>
            <a:r>
              <a:rPr lang="en-US" dirty="0"/>
              <a:t>PPD January 14</a:t>
            </a:r>
            <a:r>
              <a:rPr lang="en-US" baseline="30000" dirty="0"/>
              <a:t>th</a:t>
            </a:r>
            <a:r>
              <a:rPr lang="en-US" dirty="0"/>
              <a:t> </a:t>
            </a:r>
          </a:p>
          <a:p>
            <a:pPr lvl="1"/>
            <a:r>
              <a:rPr lang="en-US" dirty="0"/>
              <a:t>Electives: Educational plan and registration process</a:t>
            </a:r>
          </a:p>
          <a:p>
            <a:pPr lvl="1"/>
            <a:r>
              <a:rPr lang="en-US" dirty="0"/>
              <a:t>More about Away Rotations</a:t>
            </a:r>
          </a:p>
          <a:p>
            <a:pPr lvl="1"/>
            <a:r>
              <a:rPr lang="en-US" dirty="0"/>
              <a:t>Sub-I possibility at outside program</a:t>
            </a:r>
          </a:p>
          <a:p>
            <a:pPr marL="344487" lvl="1" indent="0">
              <a:buNone/>
            </a:pPr>
            <a:endParaRPr lang="en-US" dirty="0"/>
          </a:p>
          <a:p>
            <a:r>
              <a:rPr lang="en-US" dirty="0"/>
              <a:t>PPD February 11</a:t>
            </a:r>
            <a:r>
              <a:rPr lang="en-US" baseline="30000" dirty="0"/>
              <a:t>th</a:t>
            </a:r>
            <a:r>
              <a:rPr lang="en-US" dirty="0"/>
              <a:t>  and PPD April 8</a:t>
            </a:r>
            <a:r>
              <a:rPr lang="en-US" baseline="30000" dirty="0"/>
              <a:t>th</a:t>
            </a:r>
            <a:r>
              <a:rPr lang="en-US" dirty="0"/>
              <a:t> - OSA</a:t>
            </a:r>
          </a:p>
          <a:p>
            <a:pPr lvl="1"/>
            <a:r>
              <a:rPr lang="en-US" dirty="0"/>
              <a:t>Feb and April content being finalized</a:t>
            </a:r>
          </a:p>
          <a:p>
            <a:pPr lvl="2"/>
            <a:r>
              <a:rPr lang="en-US" dirty="0"/>
              <a:t>Personal Statement, LORs, CVs</a:t>
            </a:r>
          </a:p>
          <a:p>
            <a:pPr lvl="2"/>
            <a:r>
              <a:rPr lang="en-US" dirty="0"/>
              <a:t>MSPE</a:t>
            </a:r>
          </a:p>
          <a:p>
            <a:pPr lvl="2"/>
            <a:r>
              <a:rPr lang="en-US" dirty="0"/>
              <a:t>Residency Application Process</a:t>
            </a:r>
          </a:p>
          <a:p>
            <a:pPr lvl="2"/>
            <a:r>
              <a:rPr lang="en-US" dirty="0"/>
              <a:t>OSA Meetings</a:t>
            </a:r>
          </a:p>
          <a:p>
            <a:pPr lvl="2"/>
            <a:r>
              <a:rPr lang="en-US" dirty="0"/>
              <a:t>Step Prep</a:t>
            </a:r>
          </a:p>
          <a:p>
            <a:pPr lvl="2"/>
            <a:r>
              <a:rPr lang="en-US" dirty="0"/>
              <a:t>Timeline for M4 year tasks</a:t>
            </a:r>
          </a:p>
        </p:txBody>
      </p:sp>
    </p:spTree>
    <p:extLst>
      <p:ext uri="{BB962C8B-B14F-4D97-AF65-F5344CB8AC3E}">
        <p14:creationId xmlns:p14="http://schemas.microsoft.com/office/powerpoint/2010/main" val="323595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76E0-C985-403D-1505-F1A97F763277}"/>
              </a:ext>
            </a:extLst>
          </p:cNvPr>
          <p:cNvSpPr>
            <a:spLocks noGrp="1"/>
          </p:cNvSpPr>
          <p:nvPr>
            <p:ph type="title"/>
          </p:nvPr>
        </p:nvSpPr>
        <p:spPr/>
        <p:txBody>
          <a:bodyPr/>
          <a:lstStyle/>
          <a:p>
            <a:r>
              <a:rPr lang="en-US" dirty="0"/>
              <a:t>Other offerings:</a:t>
            </a:r>
          </a:p>
        </p:txBody>
      </p:sp>
      <p:sp>
        <p:nvSpPr>
          <p:cNvPr id="3" name="Content Placeholder 2">
            <a:extLst>
              <a:ext uri="{FF2B5EF4-FFF2-40B4-BE49-F238E27FC236}">
                <a16:creationId xmlns:a16="http://schemas.microsoft.com/office/drawing/2014/main" id="{B2B2D6B3-F3BD-6248-E12C-E3440A1611CB}"/>
              </a:ext>
            </a:extLst>
          </p:cNvPr>
          <p:cNvSpPr>
            <a:spLocks noGrp="1"/>
          </p:cNvSpPr>
          <p:nvPr>
            <p:ph idx="1"/>
          </p:nvPr>
        </p:nvSpPr>
        <p:spPr/>
        <p:txBody>
          <a:bodyPr>
            <a:normAutofit/>
          </a:bodyPr>
          <a:lstStyle/>
          <a:p>
            <a:pPr marL="457200" lvl="1" indent="0">
              <a:buNone/>
            </a:pPr>
            <a:endParaRPr lang="en-US" dirty="0"/>
          </a:p>
          <a:p>
            <a:r>
              <a:rPr lang="en-US" dirty="0"/>
              <a:t>OSA will also be offering additional informational sessions in M3 and M4 years</a:t>
            </a:r>
            <a:endParaRPr lang="en-US" dirty="0">
              <a:highlight>
                <a:srgbClr val="FFFF00"/>
              </a:highlight>
            </a:endParaRPr>
          </a:p>
          <a:p>
            <a:r>
              <a:rPr lang="en-US" dirty="0"/>
              <a:t>ACE/Career Advising has additional offerings during your M4 year</a:t>
            </a:r>
          </a:p>
        </p:txBody>
      </p:sp>
    </p:spTree>
    <p:extLst>
      <p:ext uri="{BB962C8B-B14F-4D97-AF65-F5344CB8AC3E}">
        <p14:creationId xmlns:p14="http://schemas.microsoft.com/office/powerpoint/2010/main" val="1494051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a:t>Online Resources</a:t>
            </a:r>
          </a:p>
        </p:txBody>
      </p:sp>
      <p:sp>
        <p:nvSpPr>
          <p:cNvPr id="55299" name="Rectangle 3"/>
          <p:cNvSpPr>
            <a:spLocks noGrp="1" noChangeArrowheads="1"/>
          </p:cNvSpPr>
          <p:nvPr>
            <p:ph idx="1"/>
          </p:nvPr>
        </p:nvSpPr>
        <p:spPr>
          <a:xfrm>
            <a:off x="152400" y="1825625"/>
            <a:ext cx="8915400" cy="4351338"/>
          </a:xfrm>
        </p:spPr>
        <p:txBody>
          <a:bodyPr>
            <a:normAutofit/>
          </a:bodyPr>
          <a:lstStyle/>
          <a:p>
            <a:pPr eaLnBrk="1" hangingPunct="1">
              <a:lnSpc>
                <a:spcPct val="80000"/>
              </a:lnSpc>
              <a:defRPr/>
            </a:pPr>
            <a:r>
              <a:rPr lang="en-US" sz="2400" b="1" dirty="0"/>
              <a:t>Loyola SSOM Elective Catalog: </a:t>
            </a:r>
            <a:r>
              <a:rPr lang="en-US" sz="2200" b="1" dirty="0">
                <a:hlinkClick r:id="rId3"/>
              </a:rPr>
              <a:t>https://www.luc.edu/stritch/regrec/electivecatalog/coursecatalog/</a:t>
            </a:r>
            <a:endParaRPr lang="en-US" sz="2200" b="1" dirty="0"/>
          </a:p>
          <a:p>
            <a:pPr marL="0" indent="0" eaLnBrk="1" hangingPunct="1">
              <a:lnSpc>
                <a:spcPct val="80000"/>
              </a:lnSpc>
              <a:buNone/>
              <a:defRPr/>
            </a:pPr>
            <a:endParaRPr lang="en-US" sz="2400" b="1" dirty="0"/>
          </a:p>
          <a:p>
            <a:pPr eaLnBrk="1" hangingPunct="1">
              <a:lnSpc>
                <a:spcPct val="80000"/>
              </a:lnSpc>
              <a:defRPr/>
            </a:pPr>
            <a:r>
              <a:rPr lang="en-US" sz="2400" b="1" dirty="0"/>
              <a:t>AAMC Extramural Elective Compendium: </a:t>
            </a:r>
            <a:r>
              <a:rPr lang="en-US" sz="2200" b="1" dirty="0">
                <a:hlinkClick r:id="rId4"/>
              </a:rPr>
              <a:t>https://services.aamc.org/eec/students/index.cfm</a:t>
            </a:r>
            <a:endParaRPr lang="en-US" sz="2200" b="1" dirty="0"/>
          </a:p>
          <a:p>
            <a:pPr marL="0" indent="0">
              <a:lnSpc>
                <a:spcPct val="80000"/>
              </a:lnSpc>
              <a:buNone/>
              <a:defRPr/>
            </a:pPr>
            <a:endParaRPr lang="en-US" sz="2400" b="1" dirty="0"/>
          </a:p>
          <a:p>
            <a:pPr>
              <a:lnSpc>
                <a:spcPct val="80000"/>
              </a:lnSpc>
              <a:defRPr/>
            </a:pPr>
            <a:r>
              <a:rPr lang="en-US" sz="2400" b="1" dirty="0"/>
              <a:t>USMLE STEP 2 info: </a:t>
            </a:r>
            <a:r>
              <a:rPr lang="en-US" sz="2400" b="1" dirty="0">
                <a:hlinkClick r:id="rId5"/>
              </a:rPr>
              <a:t>http://www.usmle.org/step-2-ck/</a:t>
            </a:r>
            <a:endParaRPr lang="en-US" sz="2400" b="1" dirty="0"/>
          </a:p>
          <a:p>
            <a:pPr>
              <a:lnSpc>
                <a:spcPct val="80000"/>
              </a:lnSpc>
              <a:defRPr/>
            </a:pPr>
            <a:endParaRPr lang="en-US" sz="2400" b="1" dirty="0"/>
          </a:p>
          <a:p>
            <a:pPr eaLnBrk="1" hangingPunct="1">
              <a:lnSpc>
                <a:spcPct val="80000"/>
              </a:lnSpc>
              <a:defRPr/>
            </a:pPr>
            <a:r>
              <a:rPr lang="en-US" sz="2400" b="1" dirty="0"/>
              <a:t>Visiting Student Learning Opportunities: </a:t>
            </a:r>
            <a:r>
              <a:rPr lang="en-US" sz="2400" b="1" dirty="0">
                <a:hlinkClick r:id="rId6"/>
              </a:rPr>
              <a:t>https://vslo.aamc.org/vslo</a:t>
            </a:r>
            <a:endParaRPr lang="en-US" sz="2400" b="1" dirty="0"/>
          </a:p>
          <a:p>
            <a:pPr eaLnBrk="1" hangingPunct="1">
              <a:lnSpc>
                <a:spcPct val="80000"/>
              </a:lnSpc>
              <a:buFont typeface="Wingdings" pitchFamily="2" charset="2"/>
              <a:buNone/>
              <a:defRPr/>
            </a:pPr>
            <a:endParaRPr lang="en-US" sz="1600" b="1" dirty="0"/>
          </a:p>
        </p:txBody>
      </p:sp>
    </p:spTree>
    <p:extLst>
      <p:ext uri="{BB962C8B-B14F-4D97-AF65-F5344CB8AC3E}">
        <p14:creationId xmlns:p14="http://schemas.microsoft.com/office/powerpoint/2010/main" val="1080616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00100" y="2601985"/>
            <a:ext cx="7543800" cy="446015"/>
          </a:xfrm>
        </p:spPr>
        <p:txBody>
          <a:bodyPr>
            <a:normAutofit fontScale="90000"/>
          </a:bodyPr>
          <a:lstStyle/>
          <a:p>
            <a:pPr algn="ctr" eaLnBrk="1" hangingPunct="1"/>
            <a:r>
              <a:rPr lang="en-US" altLang="en-US" sz="4400" dirty="0"/>
              <a:t>Questions?</a:t>
            </a:r>
            <a:br>
              <a:rPr lang="en-US" altLang="en-US" sz="4400" dirty="0"/>
            </a:br>
            <a:endParaRPr lang="en-US" altLang="en-US" sz="4400" dirty="0"/>
          </a:p>
        </p:txBody>
      </p:sp>
      <p:sp>
        <p:nvSpPr>
          <p:cNvPr id="53251" name="Rectangle 3"/>
          <p:cNvSpPr>
            <a:spLocks noGrp="1" noChangeArrowheads="1"/>
          </p:cNvSpPr>
          <p:nvPr>
            <p:ph type="body" sz="half" idx="1"/>
          </p:nvPr>
        </p:nvSpPr>
        <p:spPr>
          <a:xfrm>
            <a:off x="908631" y="2601985"/>
            <a:ext cx="7696200" cy="2351015"/>
          </a:xfrm>
        </p:spPr>
        <p:txBody>
          <a:bodyPr>
            <a:normAutofit fontScale="92500" lnSpcReduction="10000"/>
          </a:bodyPr>
          <a:lstStyle/>
          <a:p>
            <a:pPr algn="ctr" eaLnBrk="1" hangingPunct="1"/>
            <a:endParaRPr lang="en-US" altLang="en-US" sz="2600" i="1" dirty="0"/>
          </a:p>
          <a:p>
            <a:pPr algn="ctr" eaLnBrk="1" hangingPunct="1"/>
            <a:endParaRPr lang="en-US" altLang="en-US" sz="2600" i="1" baseline="30000" dirty="0"/>
          </a:p>
          <a:p>
            <a:pPr marL="0" indent="0" algn="ctr" eaLnBrk="1" hangingPunct="1">
              <a:buNone/>
            </a:pPr>
            <a:r>
              <a:rPr lang="en-US" altLang="en-US" sz="2800" i="1" dirty="0"/>
              <a:t>Reminder that these slides are available on Advising Sakai under PPD session and will be on Registrar website</a:t>
            </a:r>
          </a:p>
          <a:p>
            <a:pPr marL="0" indent="0" algn="ctr" eaLnBrk="1" hangingPunct="1">
              <a:buNone/>
            </a:pPr>
            <a:r>
              <a:rPr lang="en-US" altLang="en-US" sz="2800" i="1" dirty="0"/>
              <a:t>This session was recorded</a:t>
            </a:r>
            <a:endParaRPr lang="en-US" altLang="en-US" sz="2600"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7114619-4DEF-7581-42DA-6F1892D9A6AF}"/>
              </a:ext>
            </a:extLst>
          </p:cNvPr>
          <p:cNvPicPr>
            <a:picLocks noChangeAspect="1"/>
          </p:cNvPicPr>
          <p:nvPr/>
        </p:nvPicPr>
        <p:blipFill>
          <a:blip r:embed="rId3"/>
          <a:stretch>
            <a:fillRect/>
          </a:stretch>
        </p:blipFill>
        <p:spPr>
          <a:xfrm>
            <a:off x="1022592" y="1188637"/>
            <a:ext cx="2290338" cy="4557888"/>
          </a:xfrm>
          <a:prstGeom prst="rect">
            <a:avLst/>
          </a:prstGeom>
        </p:spPr>
      </p:pic>
      <p:sp>
        <p:nvSpPr>
          <p:cNvPr id="2" name="TextBox 1">
            <a:extLst>
              <a:ext uri="{FF2B5EF4-FFF2-40B4-BE49-F238E27FC236}">
                <a16:creationId xmlns:a16="http://schemas.microsoft.com/office/drawing/2014/main" id="{535728D9-DD75-294C-A017-85A7A274FC68}"/>
              </a:ext>
            </a:extLst>
          </p:cNvPr>
          <p:cNvSpPr txBox="1"/>
          <p:nvPr/>
        </p:nvSpPr>
        <p:spPr>
          <a:xfrm>
            <a:off x="3920295" y="1371600"/>
            <a:ext cx="3321177" cy="3810000"/>
          </a:xfrm>
          <a:prstGeom prst="rect">
            <a:avLst/>
          </a:prstGeom>
        </p:spPr>
        <p:txBody>
          <a:bodyPr vert="horz" lIns="91440" tIns="45720" rIns="91440" bIns="45720" rtlCol="0" anchor="t">
            <a:normAutofit/>
          </a:bodyPr>
          <a:lstStyle/>
          <a:p>
            <a:pPr marL="285750" indent="-285750" defTabSz="914400">
              <a:lnSpc>
                <a:spcPct val="90000"/>
              </a:lnSpc>
              <a:spcAft>
                <a:spcPts val="600"/>
              </a:spcAft>
              <a:buFont typeface="Arial" panose="020B0604020202020204" pitchFamily="34" charset="0"/>
              <a:buChar char="•"/>
            </a:pPr>
            <a:r>
              <a:rPr lang="en-US" sz="2400"/>
              <a:t>Career Advising Timeline which was introduced last month at the PPD session </a:t>
            </a:r>
          </a:p>
          <a:p>
            <a:pPr marL="285750" indent="-285750" defTabSz="914400">
              <a:lnSpc>
                <a:spcPct val="90000"/>
              </a:lnSpc>
              <a:spcAft>
                <a:spcPts val="600"/>
              </a:spcAft>
              <a:buFont typeface="Arial" panose="020B0604020202020204" pitchFamily="34" charset="0"/>
              <a:buChar char="•"/>
            </a:pPr>
            <a:r>
              <a:rPr lang="en-US" sz="2400"/>
              <a:t>4-year guide divided by months to keep you on track towards residency.</a:t>
            </a:r>
          </a:p>
          <a:p>
            <a:pPr marL="285750" indent="-285750" defTabSz="914400">
              <a:lnSpc>
                <a:spcPct val="90000"/>
              </a:lnSpc>
              <a:spcAft>
                <a:spcPts val="600"/>
              </a:spcAft>
              <a:buFont typeface="Arial" panose="020B0604020202020204" pitchFamily="34" charset="0"/>
              <a:buChar char="•"/>
            </a:pPr>
            <a:r>
              <a:rPr lang="en-US" sz="2400"/>
              <a:t>On Career Advising Sakai</a:t>
            </a:r>
            <a:endParaRPr lang="en-US" sz="2400" dirty="0"/>
          </a:p>
        </p:txBody>
      </p:sp>
    </p:spTree>
    <p:extLst>
      <p:ext uri="{BB962C8B-B14F-4D97-AF65-F5344CB8AC3E}">
        <p14:creationId xmlns:p14="http://schemas.microsoft.com/office/powerpoint/2010/main" val="3689777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72CCB9-6F84-A836-A386-C3A0EA6C10A0}"/>
              </a:ext>
            </a:extLst>
          </p:cNvPr>
          <p:cNvPicPr>
            <a:picLocks noChangeAspect="1"/>
          </p:cNvPicPr>
          <p:nvPr/>
        </p:nvPicPr>
        <p:blipFill>
          <a:blip r:embed="rId3"/>
          <a:stretch>
            <a:fillRect/>
          </a:stretch>
        </p:blipFill>
        <p:spPr>
          <a:xfrm>
            <a:off x="457200" y="184863"/>
            <a:ext cx="5867400" cy="6587279"/>
          </a:xfrm>
          <a:prstGeom prst="rect">
            <a:avLst/>
          </a:prstGeom>
        </p:spPr>
      </p:pic>
      <p:sp>
        <p:nvSpPr>
          <p:cNvPr id="9" name="Arrow: Right 8">
            <a:extLst>
              <a:ext uri="{FF2B5EF4-FFF2-40B4-BE49-F238E27FC236}">
                <a16:creationId xmlns:a16="http://schemas.microsoft.com/office/drawing/2014/main" id="{61C29607-B2FF-D95A-F953-3966120A96F1}"/>
              </a:ext>
            </a:extLst>
          </p:cNvPr>
          <p:cNvSpPr/>
          <p:nvPr/>
        </p:nvSpPr>
        <p:spPr>
          <a:xfrm rot="9897267">
            <a:off x="5744374" y="4902026"/>
            <a:ext cx="2020737" cy="4931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6654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8FFAAE-8F39-D655-84F6-9B2738764D59}"/>
              </a:ext>
            </a:extLst>
          </p:cNvPr>
          <p:cNvPicPr>
            <a:picLocks noChangeAspect="1"/>
          </p:cNvPicPr>
          <p:nvPr/>
        </p:nvPicPr>
        <p:blipFill>
          <a:blip r:embed="rId3"/>
          <a:stretch>
            <a:fillRect/>
          </a:stretch>
        </p:blipFill>
        <p:spPr>
          <a:xfrm>
            <a:off x="1600200" y="114101"/>
            <a:ext cx="5562599" cy="6629798"/>
          </a:xfrm>
          <a:prstGeom prst="rect">
            <a:avLst/>
          </a:prstGeom>
        </p:spPr>
      </p:pic>
      <p:sp>
        <p:nvSpPr>
          <p:cNvPr id="6" name="Arrow: Right 5">
            <a:extLst>
              <a:ext uri="{FF2B5EF4-FFF2-40B4-BE49-F238E27FC236}">
                <a16:creationId xmlns:a16="http://schemas.microsoft.com/office/drawing/2014/main" id="{F96CC828-3E3E-1ECF-D849-6890AA5200EC}"/>
              </a:ext>
            </a:extLst>
          </p:cNvPr>
          <p:cNvSpPr/>
          <p:nvPr/>
        </p:nvSpPr>
        <p:spPr>
          <a:xfrm>
            <a:off x="685800" y="990600"/>
            <a:ext cx="1152460" cy="762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BAA00229-278C-0351-4113-4D4132E0CADD}"/>
              </a:ext>
            </a:extLst>
          </p:cNvPr>
          <p:cNvSpPr/>
          <p:nvPr/>
        </p:nvSpPr>
        <p:spPr>
          <a:xfrm rot="9717336">
            <a:off x="6725242" y="1190790"/>
            <a:ext cx="1261624" cy="7835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0931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9D1FD-70E9-E6A4-A068-07D7D0D590DE}"/>
              </a:ext>
            </a:extLst>
          </p:cNvPr>
          <p:cNvSpPr>
            <a:spLocks noGrp="1"/>
          </p:cNvSpPr>
          <p:nvPr>
            <p:ph type="title"/>
          </p:nvPr>
        </p:nvSpPr>
        <p:spPr>
          <a:xfrm>
            <a:off x="533400" y="152400"/>
            <a:ext cx="7886700" cy="1325563"/>
          </a:xfrm>
        </p:spPr>
        <p:txBody>
          <a:bodyPr/>
          <a:lstStyle/>
          <a:p>
            <a:pPr algn="ctr"/>
            <a:r>
              <a:rPr lang="en-US" b="1" dirty="0"/>
              <a:t>M4 Clerkship Track System </a:t>
            </a:r>
            <a:br>
              <a:rPr lang="en-US" b="1" dirty="0"/>
            </a:br>
            <a:r>
              <a:rPr lang="en-US" b="1" dirty="0"/>
              <a:t> Class of 2027</a:t>
            </a:r>
          </a:p>
        </p:txBody>
      </p:sp>
      <p:pic>
        <p:nvPicPr>
          <p:cNvPr id="4" name="Picture 3">
            <a:extLst>
              <a:ext uri="{FF2B5EF4-FFF2-40B4-BE49-F238E27FC236}">
                <a16:creationId xmlns:a16="http://schemas.microsoft.com/office/drawing/2014/main" id="{569557AF-6D81-84CE-36F4-ED076038D4D5}"/>
              </a:ext>
            </a:extLst>
          </p:cNvPr>
          <p:cNvPicPr>
            <a:picLocks noChangeAspect="1"/>
          </p:cNvPicPr>
          <p:nvPr/>
        </p:nvPicPr>
        <p:blipFill>
          <a:blip r:embed="rId3"/>
          <a:stretch>
            <a:fillRect/>
          </a:stretch>
        </p:blipFill>
        <p:spPr>
          <a:xfrm>
            <a:off x="0" y="1417638"/>
            <a:ext cx="9144000" cy="5095301"/>
          </a:xfrm>
          <a:prstGeom prst="rect">
            <a:avLst/>
          </a:prstGeom>
        </p:spPr>
      </p:pic>
    </p:spTree>
    <p:extLst>
      <p:ext uri="{BB962C8B-B14F-4D97-AF65-F5344CB8AC3E}">
        <p14:creationId xmlns:p14="http://schemas.microsoft.com/office/powerpoint/2010/main" val="427602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a:t>Calendar details:</a:t>
            </a:r>
            <a:endParaRPr lang="en-US" altLang="en-US" dirty="0"/>
          </a:p>
        </p:txBody>
      </p:sp>
      <p:sp>
        <p:nvSpPr>
          <p:cNvPr id="7171" name="Rectangle 3"/>
          <p:cNvSpPr>
            <a:spLocks noGrp="1" noChangeArrowheads="1"/>
          </p:cNvSpPr>
          <p:nvPr>
            <p:ph idx="1"/>
          </p:nvPr>
        </p:nvSpPr>
        <p:spPr>
          <a:xfrm>
            <a:off x="457200" y="1719262"/>
            <a:ext cx="8229600" cy="4833937"/>
          </a:xfrm>
        </p:spPr>
        <p:txBody>
          <a:bodyPr>
            <a:normAutofit/>
          </a:bodyPr>
          <a:lstStyle/>
          <a:p>
            <a:pPr eaLnBrk="1" hangingPunct="1"/>
            <a:r>
              <a:rPr lang="en-US" altLang="en-US" sz="2400"/>
              <a:t>Year 4 start date:  </a:t>
            </a:r>
          </a:p>
          <a:p>
            <a:pPr lvl="1" eaLnBrk="1" hangingPunct="1"/>
            <a:r>
              <a:rPr lang="en-US" altLang="en-US" sz="2000"/>
              <a:t>First period block starts Monday, May 4</a:t>
            </a:r>
            <a:r>
              <a:rPr lang="en-US" altLang="en-US" sz="2000" baseline="30000"/>
              <a:t>th</a:t>
            </a:r>
            <a:r>
              <a:rPr lang="en-US" altLang="en-US" sz="2000"/>
              <a:t>, 2026 (May = Period “8B”)</a:t>
            </a:r>
            <a:endParaRPr lang="en-US" altLang="en-US" sz="2000" i="1"/>
          </a:p>
          <a:p>
            <a:pPr eaLnBrk="1" hangingPunct="1">
              <a:buFont typeface="Wingdings" panose="05000000000000000000" pitchFamily="2" charset="2"/>
              <a:buNone/>
            </a:pPr>
            <a:endParaRPr lang="en-US" altLang="en-US" sz="1800"/>
          </a:p>
          <a:p>
            <a:pPr eaLnBrk="1" hangingPunct="1"/>
            <a:r>
              <a:rPr lang="en-US" altLang="en-US" sz="2400"/>
              <a:t>Breaks:</a:t>
            </a:r>
          </a:p>
          <a:p>
            <a:pPr lvl="1" eaLnBrk="1" hangingPunct="1"/>
            <a:r>
              <a:rPr lang="en-US" altLang="en-US" sz="2000"/>
              <a:t>Summer: End of July/Early August (7/25/26 - 8/2/26)</a:t>
            </a:r>
          </a:p>
          <a:p>
            <a:pPr lvl="1" eaLnBrk="1" hangingPunct="1"/>
            <a:r>
              <a:rPr lang="en-US" altLang="en-US" sz="2000"/>
              <a:t>Winter: End of Fall Semester (12/19/26 - 1/3/27)</a:t>
            </a:r>
          </a:p>
          <a:p>
            <a:pPr lvl="1" eaLnBrk="1" hangingPunct="1"/>
            <a:r>
              <a:rPr lang="en-US" altLang="en-US" sz="2000"/>
              <a:t>Spring (not usually the case): 3/26/27 – 4/4/27) </a:t>
            </a:r>
          </a:p>
          <a:p>
            <a:pPr eaLnBrk="1" hangingPunct="1"/>
            <a:endParaRPr lang="en-US" altLang="en-US" sz="1800"/>
          </a:p>
          <a:p>
            <a:pPr eaLnBrk="1" hangingPunct="1"/>
            <a:r>
              <a:rPr lang="en-US" altLang="en-US" sz="2400"/>
              <a:t>Match Day and Graduation dates </a:t>
            </a:r>
            <a:r>
              <a:rPr lang="en-US" altLang="en-US" sz="2400" b="1" i="1" u="sng"/>
              <a:t>are tentative</a:t>
            </a:r>
            <a:r>
              <a:rPr lang="en-US" altLang="en-US" sz="2400"/>
              <a:t>. </a:t>
            </a:r>
          </a:p>
          <a:p>
            <a:pPr lvl="1" eaLnBrk="1" hangingPunct="1"/>
            <a:r>
              <a:rPr lang="en-US" altLang="en-US" sz="2000"/>
              <a:t>	Match Day </a:t>
            </a:r>
            <a:r>
              <a:rPr lang="en-US" altLang="en-US" sz="2000" i="1"/>
              <a:t>tentatively March 19</a:t>
            </a:r>
            <a:r>
              <a:rPr lang="en-US" altLang="en-US" sz="2000" i="1" baseline="30000"/>
              <a:t>th</a:t>
            </a:r>
            <a:r>
              <a:rPr lang="en-US" altLang="en-US" sz="2000" i="1"/>
              <a:t> </a:t>
            </a:r>
            <a:endParaRPr lang="en-US" altLang="en-US" sz="2000"/>
          </a:p>
          <a:p>
            <a:pPr lvl="1" eaLnBrk="1" hangingPunct="1"/>
            <a:r>
              <a:rPr lang="en-US" altLang="en-US" sz="2000"/>
              <a:t>	Graduation </a:t>
            </a:r>
            <a:r>
              <a:rPr lang="en-US" altLang="en-US" sz="2000" i="1"/>
              <a:t>tentatively either </a:t>
            </a:r>
            <a:r>
              <a:rPr lang="en-US" altLang="en-US" sz="2000"/>
              <a:t>on Sat. May 9</a:t>
            </a:r>
            <a:r>
              <a:rPr lang="en-US" altLang="en-US" sz="2000" baseline="30000"/>
              <a:t>th</a:t>
            </a:r>
            <a:r>
              <a:rPr lang="en-US" altLang="en-US" sz="2000"/>
              <a:t> or 15</a:t>
            </a:r>
            <a:r>
              <a:rPr lang="en-US" altLang="en-US" sz="2000" baseline="30000"/>
              <a:t>th</a:t>
            </a:r>
            <a:r>
              <a:rPr lang="en-US" altLang="en-US" sz="2000"/>
              <a:t>, 2027</a:t>
            </a:r>
          </a:p>
          <a:p>
            <a:pPr lvl="2" eaLnBrk="1" hangingPunct="1"/>
            <a:r>
              <a:rPr lang="en-US" altLang="en-US" sz="1700"/>
              <a:t>Commencement announced by LUC Fall 2026</a:t>
            </a:r>
            <a:endParaRPr lang="en-US" altLang="en-US" sz="1050"/>
          </a:p>
          <a:p>
            <a:pPr lvl="2" eaLnBrk="1" hangingPunct="1"/>
            <a:endParaRPr lang="en-US" altLang="en-US" sz="1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946" y="148929"/>
            <a:ext cx="4920107"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00B9FFC-B8C5-2035-55B9-2FD33105F437}"/>
              </a:ext>
            </a:extLst>
          </p:cNvPr>
          <p:cNvSpPr>
            <a:spLocks noGrp="1"/>
          </p:cNvSpPr>
          <p:nvPr>
            <p:ph type="title"/>
          </p:nvPr>
        </p:nvSpPr>
        <p:spPr>
          <a:xfrm>
            <a:off x="2486273" y="1380754"/>
            <a:ext cx="4171453" cy="2513516"/>
          </a:xfrm>
        </p:spPr>
        <p:txBody>
          <a:bodyPr vert="horz" lIns="91440" tIns="45720" rIns="91440" bIns="45720" rtlCol="0" anchor="b">
            <a:normAutofit/>
          </a:bodyPr>
          <a:lstStyle/>
          <a:p>
            <a:pPr algn="ctr"/>
            <a:br>
              <a:rPr lang="en-US" sz="4200" kern="1200">
                <a:solidFill>
                  <a:schemeClr val="tx1"/>
                </a:solidFill>
                <a:latin typeface="+mj-lt"/>
                <a:ea typeface="+mj-ea"/>
                <a:cs typeface="+mj-cs"/>
              </a:rPr>
            </a:br>
            <a:r>
              <a:rPr lang="en-US" sz="4200" kern="1200">
                <a:solidFill>
                  <a:schemeClr val="tx1"/>
                </a:solidFill>
                <a:latin typeface="+mj-lt"/>
                <a:ea typeface="+mj-ea"/>
                <a:cs typeface="+mj-cs"/>
              </a:rPr>
              <a:t>Your M4 Year- </a:t>
            </a:r>
            <a:br>
              <a:rPr lang="en-US" sz="4200" kern="1200">
                <a:solidFill>
                  <a:schemeClr val="tx1"/>
                </a:solidFill>
                <a:latin typeface="+mj-lt"/>
                <a:ea typeface="+mj-ea"/>
                <a:cs typeface="+mj-cs"/>
              </a:rPr>
            </a:br>
            <a:r>
              <a:rPr lang="en-US" sz="4200" kern="1200">
                <a:solidFill>
                  <a:schemeClr val="tx1"/>
                </a:solidFill>
                <a:latin typeface="+mj-lt"/>
                <a:ea typeface="+mj-ea"/>
                <a:cs typeface="+mj-cs"/>
              </a:rPr>
              <a:t>Readiness for Residency</a:t>
            </a:r>
          </a:p>
        </p:txBody>
      </p:sp>
      <p:sp>
        <p:nvSpPr>
          <p:cNvPr id="3" name="Content Placeholder 2">
            <a:extLst>
              <a:ext uri="{FF2B5EF4-FFF2-40B4-BE49-F238E27FC236}">
                <a16:creationId xmlns:a16="http://schemas.microsoft.com/office/drawing/2014/main" id="{A7B821A0-B969-CA34-A100-E2FBA6568261}"/>
              </a:ext>
            </a:extLst>
          </p:cNvPr>
          <p:cNvSpPr>
            <a:spLocks noGrp="1"/>
          </p:cNvSpPr>
          <p:nvPr>
            <p:ph idx="1"/>
          </p:nvPr>
        </p:nvSpPr>
        <p:spPr>
          <a:xfrm>
            <a:off x="2486273" y="4076802"/>
            <a:ext cx="4171453" cy="1534587"/>
          </a:xfrm>
        </p:spPr>
        <p:txBody>
          <a:bodyPr vert="horz" lIns="91440" tIns="45720" rIns="91440" bIns="45720" rtlCol="0">
            <a:normAutofit/>
          </a:bodyPr>
          <a:lstStyle/>
          <a:p>
            <a:pPr marL="0" indent="0" algn="ctr">
              <a:buNone/>
            </a:pPr>
            <a:r>
              <a:rPr lang="en-US" sz="2400" kern="1200" dirty="0">
                <a:solidFill>
                  <a:schemeClr val="tx1"/>
                </a:solidFill>
                <a:latin typeface="+mn-lt"/>
                <a:ea typeface="+mn-ea"/>
                <a:cs typeface="+mn-cs"/>
              </a:rPr>
              <a:t>Mix of required rotations, courses and electives to allow you to be prepared to enter a rigorous residency </a:t>
            </a: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1870589" y="6170"/>
            <a:ext cx="5112196"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0746" y="5310973"/>
            <a:ext cx="529461"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8861124"/>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38777</TotalTime>
  <Words>2262</Words>
  <Application>Microsoft Office PowerPoint</Application>
  <PresentationFormat>On-screen Show (4:3)</PresentationFormat>
  <Paragraphs>301</Paragraphs>
  <Slides>36</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Ariel</vt:lpstr>
      <vt:lpstr>Calibri</vt:lpstr>
      <vt:lpstr>Calibri Light</vt:lpstr>
      <vt:lpstr>Wingdings</vt:lpstr>
      <vt:lpstr>Office 2013 - 2022 Theme</vt:lpstr>
      <vt:lpstr>CLASS OF 2026 INTRO to M4 YEAR SERIES   Session #1-  Overview, Scheduling, Planning </vt:lpstr>
      <vt:lpstr>What most M3s what to know now:</vt:lpstr>
      <vt:lpstr>Today’s Agenda</vt:lpstr>
      <vt:lpstr>PowerPoint Presentation</vt:lpstr>
      <vt:lpstr>PowerPoint Presentation</vt:lpstr>
      <vt:lpstr>PowerPoint Presentation</vt:lpstr>
      <vt:lpstr>M4 Clerkship Track System   Class of 2027</vt:lpstr>
      <vt:lpstr>Calendar details:</vt:lpstr>
      <vt:lpstr> Your M4 Year-  Readiness for Residency</vt:lpstr>
      <vt:lpstr>Fourth Year  Snapshot of Requirements</vt:lpstr>
      <vt:lpstr>How long are the required elements of your M4 year?</vt:lpstr>
      <vt:lpstr>M4 Math:</vt:lpstr>
      <vt:lpstr> Readiness for Residency: M4 Core Rotations</vt:lpstr>
      <vt:lpstr>Purpose of Required Clinical Rotations: Sub-Internships and EM</vt:lpstr>
      <vt:lpstr>We want you to interview!</vt:lpstr>
      <vt:lpstr> Readiness for Residency: M4 Required Courses</vt:lpstr>
      <vt:lpstr>Required Rotation: Patient-Centered Medicine-4</vt:lpstr>
      <vt:lpstr>Required Course: Transition to Residency (TTR)</vt:lpstr>
      <vt:lpstr> Transition to Residency (TTR)</vt:lpstr>
      <vt:lpstr>M4 year: Readiness for Residency</vt:lpstr>
      <vt:lpstr>Readiness for Residency: Electives</vt:lpstr>
      <vt:lpstr>January 14- PPD3 Intro to M4 Year Session# 2</vt:lpstr>
      <vt:lpstr>Extramural/Away/Audition rotations</vt:lpstr>
      <vt:lpstr>Discretionary Time (DT)- name will be changing</vt:lpstr>
      <vt:lpstr>USMLE STEP 2 CK</vt:lpstr>
      <vt:lpstr>Capstone</vt:lpstr>
      <vt:lpstr>What to do now:</vt:lpstr>
      <vt:lpstr>What else to do now:</vt:lpstr>
      <vt:lpstr>Off Cycle Students or Jan 2028 Grads:</vt:lpstr>
      <vt:lpstr>M4 Clerkship Track System   Class of 2027</vt:lpstr>
      <vt:lpstr>FAQ:</vt:lpstr>
      <vt:lpstr>Upcoming weeks:  Handout emailed by ORR</vt:lpstr>
      <vt:lpstr>“Intro to M4 year Series”  Future Sessions:</vt:lpstr>
      <vt:lpstr>Other offerings:</vt:lpstr>
      <vt:lpstr>Online Resources</vt:lpstr>
      <vt:lpstr>Questions? </vt:lpstr>
    </vt:vector>
  </TitlesOfParts>
  <Company>Loyola University Stritch School of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Loyola University Chicago  Stritch School of Medicine</dc:title>
  <dc:creator>Terri Wronski</dc:creator>
  <cp:lastModifiedBy>Ozark, Laura</cp:lastModifiedBy>
  <cp:revision>322</cp:revision>
  <cp:lastPrinted>2023-01-09T15:57:33Z</cp:lastPrinted>
  <dcterms:created xsi:type="dcterms:W3CDTF">2007-02-05T00:20:04Z</dcterms:created>
  <dcterms:modified xsi:type="dcterms:W3CDTF">2025-11-04T20:46:58Z</dcterms:modified>
</cp:coreProperties>
</file>